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2F40"/>
    <a:srgbClr val="FFFFFF"/>
    <a:srgbClr val="CEB888"/>
    <a:srgbClr val="F3EDE1"/>
    <a:srgbClr val="E7D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36"/>
    <p:restoredTop sz="96327"/>
  </p:normalViewPr>
  <p:slideViewPr>
    <p:cSldViewPr snapToObjects="1">
      <p:cViewPr>
        <p:scale>
          <a:sx n="27" d="100"/>
          <a:sy n="27" d="100"/>
        </p:scale>
        <p:origin x="144" y="360"/>
      </p:cViewPr>
      <p:guideLst>
        <p:guide orient="horz" pos="6912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591562"/>
            <a:ext cx="2798064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45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58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168400"/>
            <a:ext cx="7098030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168400"/>
            <a:ext cx="20882610" cy="185978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5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471167"/>
            <a:ext cx="28392120" cy="9128758"/>
          </a:xfrm>
        </p:spPr>
        <p:txBody>
          <a:bodyPr anchor="b"/>
          <a:lstStyle>
            <a:lvl1pPr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4686287"/>
            <a:ext cx="28392120" cy="4800598"/>
          </a:xfrm>
        </p:spPr>
        <p:txBody>
          <a:bodyPr/>
          <a:lstStyle>
            <a:lvl1pPr marL="0" indent="0">
              <a:buNone/>
              <a:defRPr sz="7680">
                <a:solidFill>
                  <a:schemeClr val="tx1"/>
                </a:solidFill>
              </a:defRPr>
            </a:lvl1pPr>
            <a:lvl2pPr marL="146304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9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6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5"/>
            <a:ext cx="2839212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379722"/>
            <a:ext cx="13926024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016240"/>
            <a:ext cx="13926024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379722"/>
            <a:ext cx="13994608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016240"/>
            <a:ext cx="13994608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3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75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5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5"/>
            <a:ext cx="16664940" cy="15595600"/>
          </a:xfrm>
        </p:spPr>
        <p:txBody>
          <a:bodyPr/>
          <a:lstStyle>
            <a:lvl1pPr>
              <a:defRPr sz="10240"/>
            </a:lvl1pPr>
            <a:lvl2pPr>
              <a:defRPr sz="8960"/>
            </a:lvl2pPr>
            <a:lvl3pPr>
              <a:defRPr sz="768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0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159765"/>
            <a:ext cx="16664940" cy="15595600"/>
          </a:xfrm>
        </p:spPr>
        <p:txBody>
          <a:bodyPr anchor="t"/>
          <a:lstStyle>
            <a:lvl1pPr marL="0" indent="0">
              <a:buNone/>
              <a:defRPr sz="10240"/>
            </a:lvl1pPr>
            <a:lvl2pPr marL="1463040" indent="0">
              <a:buNone/>
              <a:defRPr sz="8960"/>
            </a:lvl2pPr>
            <a:lvl3pPr marL="2926080" indent="0">
              <a:buNone/>
              <a:defRPr sz="7680"/>
            </a:lvl3pPr>
            <a:lvl4pPr marL="4389120" indent="0">
              <a:buNone/>
              <a:defRPr sz="6400"/>
            </a:lvl4pPr>
            <a:lvl5pPr marL="5852160" indent="0">
              <a:buNone/>
              <a:defRPr sz="6400"/>
            </a:lvl5pPr>
            <a:lvl6pPr marL="7315200" indent="0">
              <a:buNone/>
              <a:defRPr sz="6400"/>
            </a:lvl6pPr>
            <a:lvl7pPr marL="8778240" indent="0">
              <a:buNone/>
              <a:defRPr sz="6400"/>
            </a:lvl7pPr>
            <a:lvl8pPr marL="10241280" indent="0">
              <a:buNone/>
              <a:defRPr sz="6400"/>
            </a:lvl8pPr>
            <a:lvl9pPr marL="11704320" indent="0">
              <a:buNone/>
              <a:defRPr sz="6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3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5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F32C-38B0-B548-A78F-520DC007E7DF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5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1C02B-4381-A949-87F7-00D5CA5C0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2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513375-D92E-BA49-AA5F-7C736BBDC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2" y="800362"/>
            <a:ext cx="2853327" cy="2853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B5B2F4-AC80-4B4A-83D0-F69ECAF1CBF9}"/>
              </a:ext>
            </a:extLst>
          </p:cNvPr>
          <p:cNvSpPr txBox="1"/>
          <p:nvPr/>
        </p:nvSpPr>
        <p:spPr>
          <a:xfrm>
            <a:off x="4376055" y="800362"/>
            <a:ext cx="241662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latin typeface="Garamond" panose="02020404030301010803" pitchFamily="18" charset="0"/>
              </a:rPr>
              <a:t>Designing an Effective Academic Poster</a:t>
            </a:r>
          </a:p>
          <a:p>
            <a:pPr algn="ctr"/>
            <a:r>
              <a:rPr lang="en-US" sz="4400" dirty="0">
                <a:latin typeface="Garamond" panose="02020404030301010803" pitchFamily="18" charset="0"/>
              </a:rPr>
              <a:t>Tyler J. Towne Ph.D.</a:t>
            </a:r>
          </a:p>
          <a:p>
            <a:pPr algn="ctr"/>
            <a:r>
              <a:rPr lang="en-US" sz="3600" dirty="0">
                <a:latin typeface="Garamond" panose="02020404030301010803" pitchFamily="18" charset="0"/>
              </a:rPr>
              <a:t>Florida State University Panama City</a:t>
            </a:r>
          </a:p>
          <a:p>
            <a:pPr algn="ctr"/>
            <a:r>
              <a:rPr lang="en-US" sz="3600" dirty="0">
                <a:latin typeface="Garamond" panose="02020404030301010803" pitchFamily="18" charset="0"/>
              </a:rPr>
              <a:t>College of Education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BC0371-2978-204C-AFD4-DBA6205E3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2238" y="800363"/>
            <a:ext cx="2853327" cy="2853327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AF5D4E-5C2E-9047-88C1-238DBEC48E8B}"/>
              </a:ext>
            </a:extLst>
          </p:cNvPr>
          <p:cNvCxnSpPr/>
          <p:nvPr/>
        </p:nvCxnSpPr>
        <p:spPr>
          <a:xfrm>
            <a:off x="712831" y="4191000"/>
            <a:ext cx="31492733" cy="0"/>
          </a:xfrm>
          <a:prstGeom prst="line">
            <a:avLst/>
          </a:prstGeom>
          <a:ln w="57150">
            <a:solidFill>
              <a:srgbClr val="782F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A379E53-11E7-1546-91C8-110BFEAE91CD}"/>
              </a:ext>
            </a:extLst>
          </p:cNvPr>
          <p:cNvCxnSpPr/>
          <p:nvPr/>
        </p:nvCxnSpPr>
        <p:spPr>
          <a:xfrm>
            <a:off x="712832" y="384973"/>
            <a:ext cx="31492733" cy="0"/>
          </a:xfrm>
          <a:prstGeom prst="line">
            <a:avLst/>
          </a:prstGeom>
          <a:ln w="57150">
            <a:solidFill>
              <a:srgbClr val="782F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1739502-9E18-514A-A0EA-F79EF05B8A3C}"/>
              </a:ext>
            </a:extLst>
          </p:cNvPr>
          <p:cNvSpPr/>
          <p:nvPr/>
        </p:nvSpPr>
        <p:spPr>
          <a:xfrm>
            <a:off x="793034" y="4753992"/>
            <a:ext cx="10058400" cy="16391245"/>
          </a:xfrm>
          <a:prstGeom prst="roundRect">
            <a:avLst/>
          </a:prstGeom>
          <a:noFill/>
          <a:ln w="76200"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Describe the importance of phonics knowledge and instruction.</a:t>
            </a: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Describe the overall purpose of the project. </a:t>
            </a: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Describe the importance of targeted interventions. </a:t>
            </a: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Describe your classroom setting.</a:t>
            </a: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(Insert classroom graph data here)</a:t>
            </a: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8ACCF93-840C-E048-BB07-3B7B83391E97}"/>
              </a:ext>
            </a:extLst>
          </p:cNvPr>
          <p:cNvSpPr/>
          <p:nvPr/>
        </p:nvSpPr>
        <p:spPr>
          <a:xfrm>
            <a:off x="11429997" y="4769523"/>
            <a:ext cx="9941862" cy="4984077"/>
          </a:xfrm>
          <a:prstGeom prst="roundRect">
            <a:avLst/>
          </a:prstGeom>
          <a:noFill/>
          <a:ln w="76200"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Garamond" panose="02020404030301010803" pitchFamily="18" charset="0"/>
              </a:rPr>
              <a:t> </a:t>
            </a:r>
            <a:endParaRPr lang="en-US" sz="2800" dirty="0">
              <a:latin typeface="Garamond" panose="02020404030301010803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5F2585-F4D4-144D-AB0C-715D32F02E70}"/>
              </a:ext>
            </a:extLst>
          </p:cNvPr>
          <p:cNvSpPr/>
          <p:nvPr/>
        </p:nvSpPr>
        <p:spPr>
          <a:xfrm>
            <a:off x="22163206" y="4697585"/>
            <a:ext cx="10058400" cy="7570616"/>
          </a:xfrm>
          <a:prstGeom prst="roundRect">
            <a:avLst/>
          </a:prstGeom>
          <a:noFill/>
          <a:ln w="76200"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E2DF76D-9E58-F94B-9338-69907C0601EE}"/>
              </a:ext>
            </a:extLst>
          </p:cNvPr>
          <p:cNvSpPr/>
          <p:nvPr/>
        </p:nvSpPr>
        <p:spPr>
          <a:xfrm>
            <a:off x="11478120" y="10306441"/>
            <a:ext cx="10037263" cy="10826642"/>
          </a:xfrm>
          <a:prstGeom prst="roundRect">
            <a:avLst/>
          </a:prstGeom>
          <a:noFill/>
          <a:ln w="76200"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10AC6E5-F907-3742-BE0C-43E430D5D01F}"/>
              </a:ext>
            </a:extLst>
          </p:cNvPr>
          <p:cNvSpPr/>
          <p:nvPr/>
        </p:nvSpPr>
        <p:spPr>
          <a:xfrm>
            <a:off x="3505200" y="4978013"/>
            <a:ext cx="4572000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Benton Sans" panose="02000504020000020004" pitchFamily="2" charset="77"/>
              </a:rPr>
              <a:t>Introduction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1379547-A170-7740-89D0-76C2146A7F28}"/>
              </a:ext>
            </a:extLst>
          </p:cNvPr>
          <p:cNvSpPr/>
          <p:nvPr/>
        </p:nvSpPr>
        <p:spPr>
          <a:xfrm>
            <a:off x="12877800" y="4978013"/>
            <a:ext cx="7467600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Benton Sans" panose="02000504020000020004" pitchFamily="2" charset="77"/>
              </a:rPr>
              <a:t>Pre Intervention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010AE68-B05A-3F44-8362-9EA1E225A25A}"/>
              </a:ext>
            </a:extLst>
          </p:cNvPr>
          <p:cNvSpPr/>
          <p:nvPr/>
        </p:nvSpPr>
        <p:spPr>
          <a:xfrm>
            <a:off x="12667128" y="10935810"/>
            <a:ext cx="7467600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Benton Sans" panose="02000504020000020004" pitchFamily="2" charset="77"/>
              </a:rPr>
              <a:t>Intervention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6DD85E0-B9A7-594E-B581-0EAC11DD9AAE}"/>
              </a:ext>
            </a:extLst>
          </p:cNvPr>
          <p:cNvSpPr/>
          <p:nvPr/>
        </p:nvSpPr>
        <p:spPr>
          <a:xfrm>
            <a:off x="23308253" y="4978013"/>
            <a:ext cx="7470648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Benton Sans" panose="02000504020000020004" pitchFamily="2" charset="77"/>
              </a:rPr>
              <a:t>Post Intervention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4A869A2D-37A8-AB43-BB41-7A677DDBC28B}"/>
              </a:ext>
            </a:extLst>
          </p:cNvPr>
          <p:cNvSpPr/>
          <p:nvPr/>
        </p:nvSpPr>
        <p:spPr>
          <a:xfrm>
            <a:off x="24796280" y="19323050"/>
            <a:ext cx="4572000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Benton Sans" panose="02000504020000020004" pitchFamily="2" charset="77"/>
              </a:rPr>
              <a:t>References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D10AC6E5-F907-3742-BE0C-43E430D5D01F}"/>
              </a:ext>
            </a:extLst>
          </p:cNvPr>
          <p:cNvSpPr/>
          <p:nvPr/>
        </p:nvSpPr>
        <p:spPr>
          <a:xfrm>
            <a:off x="2139495" y="15782275"/>
            <a:ext cx="6629401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Benton Sans" panose="02000504020000020004" pitchFamily="2" charset="77"/>
              </a:rPr>
              <a:t>Research Question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394183" y="16457682"/>
            <a:ext cx="879403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Reiterate how you arrived at the conclusion of the focus of your intervention. 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. 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Write your research question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1379547-A170-7740-89D0-76C2146A7F28}"/>
              </a:ext>
            </a:extLst>
          </p:cNvPr>
          <p:cNvSpPr/>
          <p:nvPr/>
        </p:nvSpPr>
        <p:spPr>
          <a:xfrm>
            <a:off x="2667000" y="10792949"/>
            <a:ext cx="4572000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Benton Sans" panose="02000504020000020004" pitchFamily="2" charset="77"/>
              </a:rPr>
              <a:t>Participant</a:t>
            </a:r>
          </a:p>
        </p:txBody>
      </p:sp>
      <p:sp>
        <p:nvSpPr>
          <p:cNvPr id="7" name="Rectangle 6"/>
          <p:cNvSpPr/>
          <p:nvPr/>
        </p:nvSpPr>
        <p:spPr>
          <a:xfrm>
            <a:off x="1416252" y="18010763"/>
            <a:ext cx="8794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425217" y="12186874"/>
            <a:ext cx="87940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Garamond" panose="02020404030301010803" pitchFamily="18" charset="0"/>
              </a:rPr>
              <a:t>Describe the student you are working with / why they are chosen.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Describe the initial data you collected.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(Insert core phonics screener graph here.)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2943096" y="14522450"/>
            <a:ext cx="87940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Garamond" panose="02020404030301010803" pitchFamily="18" charset="0"/>
              </a:rPr>
              <a:t>Describe what you think are important next steps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Describe lessons learned.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Refer to the reflection questions in the DIP Part C.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105F2585-F4D4-144D-AB0C-715D32F02E70}"/>
              </a:ext>
            </a:extLst>
          </p:cNvPr>
          <p:cNvSpPr/>
          <p:nvPr/>
        </p:nvSpPr>
        <p:spPr>
          <a:xfrm>
            <a:off x="22178600" y="12725400"/>
            <a:ext cx="10058400" cy="5715000"/>
          </a:xfrm>
          <a:prstGeom prst="roundRect">
            <a:avLst/>
          </a:prstGeom>
          <a:noFill/>
          <a:ln w="76200"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46DD85E0-B9A7-594E-B581-0EAC11DD9AAE}"/>
              </a:ext>
            </a:extLst>
          </p:cNvPr>
          <p:cNvSpPr/>
          <p:nvPr/>
        </p:nvSpPr>
        <p:spPr>
          <a:xfrm>
            <a:off x="23285824" y="13058204"/>
            <a:ext cx="8153400" cy="914400"/>
          </a:xfrm>
          <a:prstGeom prst="roundRect">
            <a:avLst/>
          </a:prstGeom>
          <a:solidFill>
            <a:srgbClr val="782F40"/>
          </a:solidFill>
          <a:ln>
            <a:solidFill>
              <a:srgbClr val="782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Benton Sans" panose="02000504020000020004" pitchFamily="2" charset="77"/>
              </a:rPr>
              <a:t>Next Steps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632BE06-ED2A-4E43-BC02-7785318C4703}"/>
              </a:ext>
            </a:extLst>
          </p:cNvPr>
          <p:cNvSpPr/>
          <p:nvPr/>
        </p:nvSpPr>
        <p:spPr>
          <a:xfrm>
            <a:off x="11926467" y="5848567"/>
            <a:ext cx="879403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Describe the steps you took to arrive at your intervention and develop your pretest. 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(insert pretest image here and pretest results. </a:t>
            </a:r>
          </a:p>
          <a:p>
            <a:r>
              <a:rPr lang="en-US" sz="3200" dirty="0">
                <a:latin typeface="Garamond" panose="02020404030301010803" pitchFamily="18" charset="0"/>
              </a:rPr>
              <a:t>. 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4F0C9FA-C01D-654C-AED8-B4944358985B}"/>
              </a:ext>
            </a:extLst>
          </p:cNvPr>
          <p:cNvSpPr/>
          <p:nvPr/>
        </p:nvSpPr>
        <p:spPr>
          <a:xfrm>
            <a:off x="12086240" y="12186874"/>
            <a:ext cx="879403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Garamond" panose="02020404030301010803" pitchFamily="18" charset="0"/>
              </a:rPr>
              <a:t>Describe your intervention.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(Insert images of your instruction, instructional materials, etc. )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CFC08C-406B-914D-B6ED-A64B1A6E340E}"/>
              </a:ext>
            </a:extLst>
          </p:cNvPr>
          <p:cNvSpPr/>
          <p:nvPr/>
        </p:nvSpPr>
        <p:spPr>
          <a:xfrm>
            <a:off x="22814564" y="6299968"/>
            <a:ext cx="879403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latin typeface="Garamond" panose="02020404030301010803" pitchFamily="18" charset="0"/>
            </a:endParaRPr>
          </a:p>
          <a:p>
            <a:r>
              <a:rPr lang="en-US" sz="3200" dirty="0">
                <a:latin typeface="Garamond" panose="02020404030301010803" pitchFamily="18" charset="0"/>
              </a:rPr>
              <a:t>Describe student learning. DO not generalize to all students – just your personal results and how you answered your research question.  </a:t>
            </a:r>
          </a:p>
          <a:p>
            <a:r>
              <a:rPr lang="en-US" sz="3200" dirty="0">
                <a:latin typeface="Garamond" panose="02020404030301010803" pitchFamily="18" charset="0"/>
              </a:rPr>
              <a:t>. </a:t>
            </a:r>
          </a:p>
          <a:p>
            <a:r>
              <a:rPr lang="en-US" sz="3200" dirty="0">
                <a:latin typeface="Garamond" panose="02020404030301010803" pitchFamily="18" charset="0"/>
              </a:rPr>
              <a:t>(Insert post graph here showing comparison between pretest and growth achieved.)</a:t>
            </a: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  <a:p>
            <a:endParaRPr lang="en-US" sz="3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4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2344</TotalTime>
  <Words>220</Words>
  <Application>Microsoft Macintosh PowerPoint</Application>
  <PresentationFormat>Custom</PresentationFormat>
  <Paragraphs>79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Benton Sans</vt:lpstr>
      <vt:lpstr>Calibri</vt:lpstr>
      <vt:lpstr>Calibri Light</vt:lpstr>
      <vt:lpstr>Garamond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 Towne</dc:creator>
  <cp:lastModifiedBy>Microsoft Office User</cp:lastModifiedBy>
  <cp:revision>17</cp:revision>
  <cp:lastPrinted>2020-02-13T23:31:38Z</cp:lastPrinted>
  <dcterms:created xsi:type="dcterms:W3CDTF">2020-02-13T23:22:33Z</dcterms:created>
  <dcterms:modified xsi:type="dcterms:W3CDTF">2022-04-06T17:11:02Z</dcterms:modified>
</cp:coreProperties>
</file>