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Lst>
  <p:sldSz cx="32918400" cy="219456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912" userDrawn="1">
          <p15:clr>
            <a:srgbClr val="A4A3A4"/>
          </p15:clr>
        </p15:guide>
        <p15:guide id="2" pos="103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EB888"/>
    <a:srgbClr val="E7DCC4"/>
    <a:srgbClr val="F3EDE1"/>
    <a:srgbClr val="782F4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531" autoAdjust="0"/>
    <p:restoredTop sz="96327"/>
  </p:normalViewPr>
  <p:slideViewPr>
    <p:cSldViewPr snapToObjects="1">
      <p:cViewPr>
        <p:scale>
          <a:sx n="30" d="100"/>
          <a:sy n="30" d="100"/>
        </p:scale>
        <p:origin x="1133" y="-235"/>
      </p:cViewPr>
      <p:guideLst>
        <p:guide orient="horz" pos="6912"/>
        <p:guide pos="1036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3591562"/>
            <a:ext cx="27980640" cy="7640320"/>
          </a:xfrm>
        </p:spPr>
        <p:txBody>
          <a:bodyPr anchor="b"/>
          <a:lstStyle>
            <a:lvl1pPr algn="ctr">
              <a:defRPr sz="19200"/>
            </a:lvl1pPr>
          </a:lstStyle>
          <a:p>
            <a:r>
              <a:rPr lang="en-US"/>
              <a:t>Click to edit Master title style</a:t>
            </a:r>
            <a:endParaRPr lang="en-US" dirty="0"/>
          </a:p>
        </p:txBody>
      </p:sp>
      <p:sp>
        <p:nvSpPr>
          <p:cNvPr id="3" name="Subtitle 2"/>
          <p:cNvSpPr>
            <a:spLocks noGrp="1"/>
          </p:cNvSpPr>
          <p:nvPr>
            <p:ph type="subTitle" idx="1"/>
          </p:nvPr>
        </p:nvSpPr>
        <p:spPr>
          <a:xfrm>
            <a:off x="4114800" y="11526522"/>
            <a:ext cx="24688800" cy="5298438"/>
          </a:xfrm>
        </p:spPr>
        <p:txBody>
          <a:bodyPr/>
          <a:lstStyle>
            <a:lvl1pPr marL="0" indent="0" algn="ctr">
              <a:buNone/>
              <a:defRPr sz="7680"/>
            </a:lvl1pPr>
            <a:lvl2pPr marL="1463040" indent="0" algn="ctr">
              <a:buNone/>
              <a:defRPr sz="6400"/>
            </a:lvl2pPr>
            <a:lvl3pPr marL="2926080" indent="0" algn="ctr">
              <a:buNone/>
              <a:defRPr sz="5760"/>
            </a:lvl3pPr>
            <a:lvl4pPr marL="4389120" indent="0" algn="ctr">
              <a:buNone/>
              <a:defRPr sz="5120"/>
            </a:lvl4pPr>
            <a:lvl5pPr marL="5852160" indent="0" algn="ctr">
              <a:buNone/>
              <a:defRPr sz="5120"/>
            </a:lvl5pPr>
            <a:lvl6pPr marL="7315200" indent="0" algn="ctr">
              <a:buNone/>
              <a:defRPr sz="5120"/>
            </a:lvl6pPr>
            <a:lvl7pPr marL="8778240" indent="0" algn="ctr">
              <a:buNone/>
              <a:defRPr sz="5120"/>
            </a:lvl7pPr>
            <a:lvl8pPr marL="10241280" indent="0" algn="ctr">
              <a:buNone/>
              <a:defRPr sz="5120"/>
            </a:lvl8pPr>
            <a:lvl9pPr marL="11704320" indent="0" algn="ctr">
              <a:buNone/>
              <a:defRPr sz="512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7A3F32C-38B0-B548-A78F-520DC007E7DF}" type="datetimeFigureOut">
              <a:rPr lang="en-US" smtClean="0"/>
              <a:t>4/8/2026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30735458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7A3F32C-38B0-B548-A78F-520DC007E7DF}" type="datetimeFigureOut">
              <a:rPr lang="en-US" smtClean="0"/>
              <a:t>4/8/2026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8035815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1168400"/>
            <a:ext cx="7098030" cy="1859788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1168400"/>
            <a:ext cx="20882610" cy="1859788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7A3F32C-38B0-B548-A78F-520DC007E7DF}" type="datetimeFigureOut">
              <a:rPr lang="en-US" smtClean="0"/>
              <a:t>4/8/2026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39374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7A3F32C-38B0-B548-A78F-520DC007E7DF}" type="datetimeFigureOut">
              <a:rPr lang="en-US" smtClean="0"/>
              <a:t>4/8/2026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1907657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5471167"/>
            <a:ext cx="28392120" cy="9128758"/>
          </a:xfrm>
        </p:spPr>
        <p:txBody>
          <a:bodyPr anchor="b"/>
          <a:lstStyle>
            <a:lvl1pPr>
              <a:defRPr sz="19200"/>
            </a:lvl1pPr>
          </a:lstStyle>
          <a:p>
            <a:r>
              <a:rPr lang="en-US"/>
              <a:t>Click to edit Master title style</a:t>
            </a:r>
            <a:endParaRPr lang="en-US" dirty="0"/>
          </a:p>
        </p:txBody>
      </p:sp>
      <p:sp>
        <p:nvSpPr>
          <p:cNvPr id="3" name="Text Placeholder 2"/>
          <p:cNvSpPr>
            <a:spLocks noGrp="1"/>
          </p:cNvSpPr>
          <p:nvPr>
            <p:ph type="body" idx="1"/>
          </p:nvPr>
        </p:nvSpPr>
        <p:spPr>
          <a:xfrm>
            <a:off x="2245997" y="14686287"/>
            <a:ext cx="28392120" cy="4800598"/>
          </a:xfrm>
        </p:spPr>
        <p:txBody>
          <a:bodyPr/>
          <a:lstStyle>
            <a:lvl1pPr marL="0" indent="0">
              <a:buNone/>
              <a:defRPr sz="7680">
                <a:solidFill>
                  <a:schemeClr val="tx1"/>
                </a:solidFill>
              </a:defRPr>
            </a:lvl1pPr>
            <a:lvl2pPr marL="1463040" indent="0">
              <a:buNone/>
              <a:defRPr sz="6400">
                <a:solidFill>
                  <a:schemeClr val="tx1">
                    <a:tint val="75000"/>
                  </a:schemeClr>
                </a:solidFill>
              </a:defRPr>
            </a:lvl2pPr>
            <a:lvl3pPr marL="2926080" indent="0">
              <a:buNone/>
              <a:defRPr sz="5760">
                <a:solidFill>
                  <a:schemeClr val="tx1">
                    <a:tint val="75000"/>
                  </a:schemeClr>
                </a:solidFill>
              </a:defRPr>
            </a:lvl3pPr>
            <a:lvl4pPr marL="4389120" indent="0">
              <a:buNone/>
              <a:defRPr sz="5120">
                <a:solidFill>
                  <a:schemeClr val="tx1">
                    <a:tint val="75000"/>
                  </a:schemeClr>
                </a:solidFill>
              </a:defRPr>
            </a:lvl4pPr>
            <a:lvl5pPr marL="5852160" indent="0">
              <a:buNone/>
              <a:defRPr sz="5120">
                <a:solidFill>
                  <a:schemeClr val="tx1">
                    <a:tint val="75000"/>
                  </a:schemeClr>
                </a:solidFill>
              </a:defRPr>
            </a:lvl5pPr>
            <a:lvl6pPr marL="7315200" indent="0">
              <a:buNone/>
              <a:defRPr sz="5120">
                <a:solidFill>
                  <a:schemeClr val="tx1">
                    <a:tint val="75000"/>
                  </a:schemeClr>
                </a:solidFill>
              </a:defRPr>
            </a:lvl6pPr>
            <a:lvl7pPr marL="8778240" indent="0">
              <a:buNone/>
              <a:defRPr sz="5120">
                <a:solidFill>
                  <a:schemeClr val="tx1">
                    <a:tint val="75000"/>
                  </a:schemeClr>
                </a:solidFill>
              </a:defRPr>
            </a:lvl7pPr>
            <a:lvl8pPr marL="10241280" indent="0">
              <a:buNone/>
              <a:defRPr sz="5120">
                <a:solidFill>
                  <a:schemeClr val="tx1">
                    <a:tint val="75000"/>
                  </a:schemeClr>
                </a:solidFill>
              </a:defRPr>
            </a:lvl8pPr>
            <a:lvl9pPr marL="11704320" indent="0">
              <a:buNone/>
              <a:defRPr sz="512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7A3F32C-38B0-B548-A78F-520DC007E7DF}" type="datetimeFigureOut">
              <a:rPr lang="en-US" smtClean="0"/>
              <a:t>4/8/2026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25149951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5842000"/>
            <a:ext cx="13990320" cy="139242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5842000"/>
            <a:ext cx="13990320" cy="139242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7A3F32C-38B0-B548-A78F-520DC007E7DF}" type="datetimeFigureOut">
              <a:rPr lang="en-US" smtClean="0"/>
              <a:t>4/8/2026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2476067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1168405"/>
            <a:ext cx="28392120" cy="42418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5379722"/>
            <a:ext cx="13926024" cy="2636518"/>
          </a:xfrm>
        </p:spPr>
        <p:txBody>
          <a:bodyPr anchor="b"/>
          <a:lstStyle>
            <a:lvl1pPr marL="0" indent="0">
              <a:buNone/>
              <a:defRPr sz="7680" b="1"/>
            </a:lvl1pPr>
            <a:lvl2pPr marL="1463040" indent="0">
              <a:buNone/>
              <a:defRPr sz="6400" b="1"/>
            </a:lvl2pPr>
            <a:lvl3pPr marL="2926080" indent="0">
              <a:buNone/>
              <a:defRPr sz="5760" b="1"/>
            </a:lvl3pPr>
            <a:lvl4pPr marL="4389120" indent="0">
              <a:buNone/>
              <a:defRPr sz="5120" b="1"/>
            </a:lvl4pPr>
            <a:lvl5pPr marL="5852160" indent="0">
              <a:buNone/>
              <a:defRPr sz="5120" b="1"/>
            </a:lvl5pPr>
            <a:lvl6pPr marL="7315200" indent="0">
              <a:buNone/>
              <a:defRPr sz="5120" b="1"/>
            </a:lvl6pPr>
            <a:lvl7pPr marL="8778240" indent="0">
              <a:buNone/>
              <a:defRPr sz="5120" b="1"/>
            </a:lvl7pPr>
            <a:lvl8pPr marL="10241280" indent="0">
              <a:buNone/>
              <a:defRPr sz="5120" b="1"/>
            </a:lvl8pPr>
            <a:lvl9pPr marL="11704320" indent="0">
              <a:buNone/>
              <a:defRPr sz="5120" b="1"/>
            </a:lvl9pPr>
          </a:lstStyle>
          <a:p>
            <a:pPr lvl="0"/>
            <a:r>
              <a:rPr lang="en-US"/>
              <a:t>Click to edit Master text styles</a:t>
            </a:r>
          </a:p>
        </p:txBody>
      </p:sp>
      <p:sp>
        <p:nvSpPr>
          <p:cNvPr id="4" name="Content Placeholder 3"/>
          <p:cNvSpPr>
            <a:spLocks noGrp="1"/>
          </p:cNvSpPr>
          <p:nvPr>
            <p:ph sz="half" idx="2"/>
          </p:nvPr>
        </p:nvSpPr>
        <p:spPr>
          <a:xfrm>
            <a:off x="2267431" y="8016240"/>
            <a:ext cx="13926024" cy="117906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5379722"/>
            <a:ext cx="13994608" cy="2636518"/>
          </a:xfrm>
        </p:spPr>
        <p:txBody>
          <a:bodyPr anchor="b"/>
          <a:lstStyle>
            <a:lvl1pPr marL="0" indent="0">
              <a:buNone/>
              <a:defRPr sz="7680" b="1"/>
            </a:lvl1pPr>
            <a:lvl2pPr marL="1463040" indent="0">
              <a:buNone/>
              <a:defRPr sz="6400" b="1"/>
            </a:lvl2pPr>
            <a:lvl3pPr marL="2926080" indent="0">
              <a:buNone/>
              <a:defRPr sz="5760" b="1"/>
            </a:lvl3pPr>
            <a:lvl4pPr marL="4389120" indent="0">
              <a:buNone/>
              <a:defRPr sz="5120" b="1"/>
            </a:lvl4pPr>
            <a:lvl5pPr marL="5852160" indent="0">
              <a:buNone/>
              <a:defRPr sz="5120" b="1"/>
            </a:lvl5pPr>
            <a:lvl6pPr marL="7315200" indent="0">
              <a:buNone/>
              <a:defRPr sz="5120" b="1"/>
            </a:lvl6pPr>
            <a:lvl7pPr marL="8778240" indent="0">
              <a:buNone/>
              <a:defRPr sz="5120" b="1"/>
            </a:lvl7pPr>
            <a:lvl8pPr marL="10241280" indent="0">
              <a:buNone/>
              <a:defRPr sz="5120" b="1"/>
            </a:lvl8pPr>
            <a:lvl9pPr marL="11704320" indent="0">
              <a:buNone/>
              <a:defRPr sz="5120" b="1"/>
            </a:lvl9pPr>
          </a:lstStyle>
          <a:p>
            <a:pPr lvl="0"/>
            <a:r>
              <a:rPr lang="en-US"/>
              <a:t>Click to edit Master text styles</a:t>
            </a:r>
          </a:p>
        </p:txBody>
      </p:sp>
      <p:sp>
        <p:nvSpPr>
          <p:cNvPr id="6" name="Content Placeholder 5"/>
          <p:cNvSpPr>
            <a:spLocks noGrp="1"/>
          </p:cNvSpPr>
          <p:nvPr>
            <p:ph sz="quarter" idx="4"/>
          </p:nvPr>
        </p:nvSpPr>
        <p:spPr>
          <a:xfrm>
            <a:off x="16664942" y="8016240"/>
            <a:ext cx="13994608" cy="117906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7A3F32C-38B0-B548-A78F-520DC007E7DF}" type="datetimeFigureOut">
              <a:rPr lang="en-US" smtClean="0"/>
              <a:t>4/8/2026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41180344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7A3F32C-38B0-B548-A78F-520DC007E7DF}" type="datetimeFigureOut">
              <a:rPr lang="en-US" smtClean="0"/>
              <a:t>4/8/2026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10975754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A3F32C-38B0-B548-A78F-520DC007E7DF}" type="datetimeFigureOut">
              <a:rPr lang="en-US" smtClean="0"/>
              <a:t>4/8/2026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14273533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1463040"/>
            <a:ext cx="10617041" cy="5120640"/>
          </a:xfrm>
        </p:spPr>
        <p:txBody>
          <a:bodyPr anchor="b"/>
          <a:lstStyle>
            <a:lvl1pPr>
              <a:defRPr sz="10240"/>
            </a:lvl1pPr>
          </a:lstStyle>
          <a:p>
            <a:r>
              <a:rPr lang="en-US"/>
              <a:t>Click to edit Master title style</a:t>
            </a:r>
            <a:endParaRPr lang="en-US" dirty="0"/>
          </a:p>
        </p:txBody>
      </p:sp>
      <p:sp>
        <p:nvSpPr>
          <p:cNvPr id="3" name="Content Placeholder 2"/>
          <p:cNvSpPr>
            <a:spLocks noGrp="1"/>
          </p:cNvSpPr>
          <p:nvPr>
            <p:ph idx="1"/>
          </p:nvPr>
        </p:nvSpPr>
        <p:spPr>
          <a:xfrm>
            <a:off x="13994608" y="3159765"/>
            <a:ext cx="16664940" cy="15595600"/>
          </a:xfrm>
        </p:spPr>
        <p:txBody>
          <a:bodyPr/>
          <a:lstStyle>
            <a:lvl1pPr>
              <a:defRPr sz="10240"/>
            </a:lvl1pPr>
            <a:lvl2pPr>
              <a:defRPr sz="8960"/>
            </a:lvl2pPr>
            <a:lvl3pPr>
              <a:defRPr sz="7680"/>
            </a:lvl3pPr>
            <a:lvl4pPr>
              <a:defRPr sz="6400"/>
            </a:lvl4pPr>
            <a:lvl5pPr>
              <a:defRPr sz="6400"/>
            </a:lvl5pPr>
            <a:lvl6pPr>
              <a:defRPr sz="6400"/>
            </a:lvl6pPr>
            <a:lvl7pPr>
              <a:defRPr sz="6400"/>
            </a:lvl7pPr>
            <a:lvl8pPr>
              <a:defRPr sz="6400"/>
            </a:lvl8pPr>
            <a:lvl9pPr>
              <a:defRPr sz="6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6583680"/>
            <a:ext cx="10617041" cy="12197082"/>
          </a:xfrm>
        </p:spPr>
        <p:txBody>
          <a:bodyPr/>
          <a:lstStyle>
            <a:lvl1pPr marL="0" indent="0">
              <a:buNone/>
              <a:defRPr sz="5120"/>
            </a:lvl1pPr>
            <a:lvl2pPr marL="1463040" indent="0">
              <a:buNone/>
              <a:defRPr sz="4480"/>
            </a:lvl2pPr>
            <a:lvl3pPr marL="2926080" indent="0">
              <a:buNone/>
              <a:defRPr sz="3840"/>
            </a:lvl3pPr>
            <a:lvl4pPr marL="4389120" indent="0">
              <a:buNone/>
              <a:defRPr sz="3200"/>
            </a:lvl4pPr>
            <a:lvl5pPr marL="5852160" indent="0">
              <a:buNone/>
              <a:defRPr sz="3200"/>
            </a:lvl5pPr>
            <a:lvl6pPr marL="7315200" indent="0">
              <a:buNone/>
              <a:defRPr sz="3200"/>
            </a:lvl6pPr>
            <a:lvl7pPr marL="8778240" indent="0">
              <a:buNone/>
              <a:defRPr sz="3200"/>
            </a:lvl7pPr>
            <a:lvl8pPr marL="10241280" indent="0">
              <a:buNone/>
              <a:defRPr sz="3200"/>
            </a:lvl8pPr>
            <a:lvl9pPr marL="11704320" indent="0">
              <a:buNone/>
              <a:defRPr sz="3200"/>
            </a:lvl9pPr>
          </a:lstStyle>
          <a:p>
            <a:pPr lvl="0"/>
            <a:r>
              <a:rPr lang="en-US"/>
              <a:t>Click to edit Master text styles</a:t>
            </a:r>
          </a:p>
        </p:txBody>
      </p:sp>
      <p:sp>
        <p:nvSpPr>
          <p:cNvPr id="5" name="Date Placeholder 4"/>
          <p:cNvSpPr>
            <a:spLocks noGrp="1"/>
          </p:cNvSpPr>
          <p:nvPr>
            <p:ph type="dt" sz="half" idx="10"/>
          </p:nvPr>
        </p:nvSpPr>
        <p:spPr/>
        <p:txBody>
          <a:bodyPr/>
          <a:lstStyle/>
          <a:p>
            <a:fld id="{27A3F32C-38B0-B548-A78F-520DC007E7DF}" type="datetimeFigureOut">
              <a:rPr lang="en-US" smtClean="0"/>
              <a:t>4/8/2026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11520013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1463040"/>
            <a:ext cx="10617041" cy="5120640"/>
          </a:xfrm>
        </p:spPr>
        <p:txBody>
          <a:bodyPr anchor="b"/>
          <a:lstStyle>
            <a:lvl1pPr>
              <a:defRPr sz="1024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3159765"/>
            <a:ext cx="16664940" cy="15595600"/>
          </a:xfrm>
        </p:spPr>
        <p:txBody>
          <a:bodyPr anchor="t"/>
          <a:lstStyle>
            <a:lvl1pPr marL="0" indent="0">
              <a:buNone/>
              <a:defRPr sz="10240"/>
            </a:lvl1pPr>
            <a:lvl2pPr marL="1463040" indent="0">
              <a:buNone/>
              <a:defRPr sz="8960"/>
            </a:lvl2pPr>
            <a:lvl3pPr marL="2926080" indent="0">
              <a:buNone/>
              <a:defRPr sz="7680"/>
            </a:lvl3pPr>
            <a:lvl4pPr marL="4389120" indent="0">
              <a:buNone/>
              <a:defRPr sz="6400"/>
            </a:lvl4pPr>
            <a:lvl5pPr marL="5852160" indent="0">
              <a:buNone/>
              <a:defRPr sz="6400"/>
            </a:lvl5pPr>
            <a:lvl6pPr marL="7315200" indent="0">
              <a:buNone/>
              <a:defRPr sz="6400"/>
            </a:lvl6pPr>
            <a:lvl7pPr marL="8778240" indent="0">
              <a:buNone/>
              <a:defRPr sz="6400"/>
            </a:lvl7pPr>
            <a:lvl8pPr marL="10241280" indent="0">
              <a:buNone/>
              <a:defRPr sz="6400"/>
            </a:lvl8pPr>
            <a:lvl9pPr marL="11704320" indent="0">
              <a:buNone/>
              <a:defRPr sz="6400"/>
            </a:lvl9pPr>
          </a:lstStyle>
          <a:p>
            <a:r>
              <a:rPr lang="en-US"/>
              <a:t>Click icon to add picture</a:t>
            </a:r>
            <a:endParaRPr lang="en-US" dirty="0"/>
          </a:p>
        </p:txBody>
      </p:sp>
      <p:sp>
        <p:nvSpPr>
          <p:cNvPr id="4" name="Text Placeholder 3"/>
          <p:cNvSpPr>
            <a:spLocks noGrp="1"/>
          </p:cNvSpPr>
          <p:nvPr>
            <p:ph type="body" sz="half" idx="2"/>
          </p:nvPr>
        </p:nvSpPr>
        <p:spPr>
          <a:xfrm>
            <a:off x="2267428" y="6583680"/>
            <a:ext cx="10617041" cy="12197082"/>
          </a:xfrm>
        </p:spPr>
        <p:txBody>
          <a:bodyPr/>
          <a:lstStyle>
            <a:lvl1pPr marL="0" indent="0">
              <a:buNone/>
              <a:defRPr sz="5120"/>
            </a:lvl1pPr>
            <a:lvl2pPr marL="1463040" indent="0">
              <a:buNone/>
              <a:defRPr sz="4480"/>
            </a:lvl2pPr>
            <a:lvl3pPr marL="2926080" indent="0">
              <a:buNone/>
              <a:defRPr sz="3840"/>
            </a:lvl3pPr>
            <a:lvl4pPr marL="4389120" indent="0">
              <a:buNone/>
              <a:defRPr sz="3200"/>
            </a:lvl4pPr>
            <a:lvl5pPr marL="5852160" indent="0">
              <a:buNone/>
              <a:defRPr sz="3200"/>
            </a:lvl5pPr>
            <a:lvl6pPr marL="7315200" indent="0">
              <a:buNone/>
              <a:defRPr sz="3200"/>
            </a:lvl6pPr>
            <a:lvl7pPr marL="8778240" indent="0">
              <a:buNone/>
              <a:defRPr sz="3200"/>
            </a:lvl7pPr>
            <a:lvl8pPr marL="10241280" indent="0">
              <a:buNone/>
              <a:defRPr sz="3200"/>
            </a:lvl8pPr>
            <a:lvl9pPr marL="11704320" indent="0">
              <a:buNone/>
              <a:defRPr sz="3200"/>
            </a:lvl9pPr>
          </a:lstStyle>
          <a:p>
            <a:pPr lvl="0"/>
            <a:r>
              <a:rPr lang="en-US"/>
              <a:t>Click to edit Master text styles</a:t>
            </a:r>
          </a:p>
        </p:txBody>
      </p:sp>
      <p:sp>
        <p:nvSpPr>
          <p:cNvPr id="5" name="Date Placeholder 4"/>
          <p:cNvSpPr>
            <a:spLocks noGrp="1"/>
          </p:cNvSpPr>
          <p:nvPr>
            <p:ph type="dt" sz="half" idx="10"/>
          </p:nvPr>
        </p:nvSpPr>
        <p:spPr/>
        <p:txBody>
          <a:bodyPr/>
          <a:lstStyle/>
          <a:p>
            <a:fld id="{27A3F32C-38B0-B548-A78F-520DC007E7DF}" type="datetimeFigureOut">
              <a:rPr lang="en-US" smtClean="0"/>
              <a:t>4/8/2026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E1C02B-4381-A949-87F7-00D5CA5C0694}" type="slidenum">
              <a:rPr lang="en-US" smtClean="0"/>
              <a:t>‹#›</a:t>
            </a:fld>
            <a:endParaRPr lang="en-US"/>
          </a:p>
        </p:txBody>
      </p:sp>
    </p:spTree>
    <p:extLst>
      <p:ext uri="{BB962C8B-B14F-4D97-AF65-F5344CB8AC3E}">
        <p14:creationId xmlns:p14="http://schemas.microsoft.com/office/powerpoint/2010/main" val="35812390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1168405"/>
            <a:ext cx="28392120" cy="42418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5842000"/>
            <a:ext cx="28392120" cy="1392428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20340325"/>
            <a:ext cx="7406640" cy="1168400"/>
          </a:xfrm>
          <a:prstGeom prst="rect">
            <a:avLst/>
          </a:prstGeom>
        </p:spPr>
        <p:txBody>
          <a:bodyPr vert="horz" lIns="91440" tIns="45720" rIns="91440" bIns="45720" rtlCol="0" anchor="ctr"/>
          <a:lstStyle>
            <a:lvl1pPr algn="l">
              <a:defRPr sz="3840">
                <a:solidFill>
                  <a:schemeClr val="tx1">
                    <a:tint val="75000"/>
                  </a:schemeClr>
                </a:solidFill>
              </a:defRPr>
            </a:lvl1pPr>
          </a:lstStyle>
          <a:p>
            <a:fld id="{27A3F32C-38B0-B548-A78F-520DC007E7DF}" type="datetimeFigureOut">
              <a:rPr lang="en-US" smtClean="0"/>
              <a:t>4/8/2026</a:t>
            </a:fld>
            <a:endParaRPr lang="en-US"/>
          </a:p>
        </p:txBody>
      </p:sp>
      <p:sp>
        <p:nvSpPr>
          <p:cNvPr id="5" name="Footer Placeholder 4"/>
          <p:cNvSpPr>
            <a:spLocks noGrp="1"/>
          </p:cNvSpPr>
          <p:nvPr>
            <p:ph type="ftr" sz="quarter" idx="3"/>
          </p:nvPr>
        </p:nvSpPr>
        <p:spPr>
          <a:xfrm>
            <a:off x="10904220" y="20340325"/>
            <a:ext cx="11109960" cy="1168400"/>
          </a:xfrm>
          <a:prstGeom prst="rect">
            <a:avLst/>
          </a:prstGeom>
        </p:spPr>
        <p:txBody>
          <a:bodyPr vert="horz" lIns="91440" tIns="45720" rIns="91440" bIns="45720" rtlCol="0" anchor="ctr"/>
          <a:lstStyle>
            <a:lvl1pPr algn="ctr">
              <a:defRPr sz="384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20340325"/>
            <a:ext cx="7406640" cy="1168400"/>
          </a:xfrm>
          <a:prstGeom prst="rect">
            <a:avLst/>
          </a:prstGeom>
        </p:spPr>
        <p:txBody>
          <a:bodyPr vert="horz" lIns="91440" tIns="45720" rIns="91440" bIns="45720" rtlCol="0" anchor="ctr"/>
          <a:lstStyle>
            <a:lvl1pPr algn="r">
              <a:defRPr sz="3840">
                <a:solidFill>
                  <a:schemeClr val="tx1">
                    <a:tint val="75000"/>
                  </a:schemeClr>
                </a:solidFill>
              </a:defRPr>
            </a:lvl1pPr>
          </a:lstStyle>
          <a:p>
            <a:fld id="{42E1C02B-4381-A949-87F7-00D5CA5C0694}" type="slidenum">
              <a:rPr lang="en-US" smtClean="0"/>
              <a:t>‹#›</a:t>
            </a:fld>
            <a:endParaRPr lang="en-US"/>
          </a:p>
        </p:txBody>
      </p:sp>
    </p:spTree>
    <p:extLst>
      <p:ext uri="{BB962C8B-B14F-4D97-AF65-F5344CB8AC3E}">
        <p14:creationId xmlns:p14="http://schemas.microsoft.com/office/powerpoint/2010/main" val="19963275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2926080" rtl="0" eaLnBrk="1" latinLnBrk="0" hangingPunct="1">
        <a:lnSpc>
          <a:spcPct val="90000"/>
        </a:lnSpc>
        <a:spcBef>
          <a:spcPct val="0"/>
        </a:spcBef>
        <a:buNone/>
        <a:defRPr sz="14080" kern="1200">
          <a:solidFill>
            <a:schemeClr val="tx1"/>
          </a:solidFill>
          <a:latin typeface="+mj-lt"/>
          <a:ea typeface="+mj-ea"/>
          <a:cs typeface="+mj-cs"/>
        </a:defRPr>
      </a:lvl1pPr>
    </p:titleStyle>
    <p:bodyStyle>
      <a:lvl1pPr marL="731520" indent="-731520" algn="l" defTabSz="2926080" rtl="0" eaLnBrk="1" latinLnBrk="0" hangingPunct="1">
        <a:lnSpc>
          <a:spcPct val="90000"/>
        </a:lnSpc>
        <a:spcBef>
          <a:spcPts val="3200"/>
        </a:spcBef>
        <a:buFont typeface="Arial" panose="020B0604020202020204" pitchFamily="34" charset="0"/>
        <a:buChar char="•"/>
        <a:defRPr sz="8960" kern="1200">
          <a:solidFill>
            <a:schemeClr val="tx1"/>
          </a:solidFill>
          <a:latin typeface="+mn-lt"/>
          <a:ea typeface="+mn-ea"/>
          <a:cs typeface="+mn-cs"/>
        </a:defRPr>
      </a:lvl1pPr>
      <a:lvl2pPr marL="2194560" indent="-731520" algn="l" defTabSz="2926080" rtl="0" eaLnBrk="1" latinLnBrk="0" hangingPunct="1">
        <a:lnSpc>
          <a:spcPct val="90000"/>
        </a:lnSpc>
        <a:spcBef>
          <a:spcPts val="1600"/>
        </a:spcBef>
        <a:buFont typeface="Arial" panose="020B0604020202020204" pitchFamily="34" charset="0"/>
        <a:buChar char="•"/>
        <a:defRPr sz="7680" kern="1200">
          <a:solidFill>
            <a:schemeClr val="tx1"/>
          </a:solidFill>
          <a:latin typeface="+mn-lt"/>
          <a:ea typeface="+mn-ea"/>
          <a:cs typeface="+mn-cs"/>
        </a:defRPr>
      </a:lvl2pPr>
      <a:lvl3pPr marL="3657600" indent="-731520" algn="l" defTabSz="2926080" rtl="0" eaLnBrk="1" latinLnBrk="0" hangingPunct="1">
        <a:lnSpc>
          <a:spcPct val="90000"/>
        </a:lnSpc>
        <a:spcBef>
          <a:spcPts val="1600"/>
        </a:spcBef>
        <a:buFont typeface="Arial" panose="020B0604020202020204" pitchFamily="34" charset="0"/>
        <a:buChar char="•"/>
        <a:defRPr sz="6400" kern="1200">
          <a:solidFill>
            <a:schemeClr val="tx1"/>
          </a:solidFill>
          <a:latin typeface="+mn-lt"/>
          <a:ea typeface="+mn-ea"/>
          <a:cs typeface="+mn-cs"/>
        </a:defRPr>
      </a:lvl3pPr>
      <a:lvl4pPr marL="512064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4pPr>
      <a:lvl5pPr marL="658368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5pPr>
      <a:lvl6pPr marL="804672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6pPr>
      <a:lvl7pPr marL="950976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7pPr>
      <a:lvl8pPr marL="1097280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8pPr>
      <a:lvl9pPr marL="1243584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9pPr>
    </p:bodyStyle>
    <p:otherStyle>
      <a:defPPr>
        <a:defRPr lang="en-US"/>
      </a:defPPr>
      <a:lvl1pPr marL="0" algn="l" defTabSz="2926080" rtl="0" eaLnBrk="1" latinLnBrk="0" hangingPunct="1">
        <a:defRPr sz="5760" kern="1200">
          <a:solidFill>
            <a:schemeClr val="tx1"/>
          </a:solidFill>
          <a:latin typeface="+mn-lt"/>
          <a:ea typeface="+mn-ea"/>
          <a:cs typeface="+mn-cs"/>
        </a:defRPr>
      </a:lvl1pPr>
      <a:lvl2pPr marL="1463040" algn="l" defTabSz="2926080" rtl="0" eaLnBrk="1" latinLnBrk="0" hangingPunct="1">
        <a:defRPr sz="5760" kern="1200">
          <a:solidFill>
            <a:schemeClr val="tx1"/>
          </a:solidFill>
          <a:latin typeface="+mn-lt"/>
          <a:ea typeface="+mn-ea"/>
          <a:cs typeface="+mn-cs"/>
        </a:defRPr>
      </a:lvl2pPr>
      <a:lvl3pPr marL="2926080" algn="l" defTabSz="2926080" rtl="0" eaLnBrk="1" latinLnBrk="0" hangingPunct="1">
        <a:defRPr sz="5760" kern="1200">
          <a:solidFill>
            <a:schemeClr val="tx1"/>
          </a:solidFill>
          <a:latin typeface="+mn-lt"/>
          <a:ea typeface="+mn-ea"/>
          <a:cs typeface="+mn-cs"/>
        </a:defRPr>
      </a:lvl3pPr>
      <a:lvl4pPr marL="4389120" algn="l" defTabSz="2926080" rtl="0" eaLnBrk="1" latinLnBrk="0" hangingPunct="1">
        <a:defRPr sz="5760" kern="1200">
          <a:solidFill>
            <a:schemeClr val="tx1"/>
          </a:solidFill>
          <a:latin typeface="+mn-lt"/>
          <a:ea typeface="+mn-ea"/>
          <a:cs typeface="+mn-cs"/>
        </a:defRPr>
      </a:lvl4pPr>
      <a:lvl5pPr marL="5852160" algn="l" defTabSz="2926080" rtl="0" eaLnBrk="1" latinLnBrk="0" hangingPunct="1">
        <a:defRPr sz="5760" kern="1200">
          <a:solidFill>
            <a:schemeClr val="tx1"/>
          </a:solidFill>
          <a:latin typeface="+mn-lt"/>
          <a:ea typeface="+mn-ea"/>
          <a:cs typeface="+mn-cs"/>
        </a:defRPr>
      </a:lvl5pPr>
      <a:lvl6pPr marL="7315200" algn="l" defTabSz="2926080" rtl="0" eaLnBrk="1" latinLnBrk="0" hangingPunct="1">
        <a:defRPr sz="5760" kern="1200">
          <a:solidFill>
            <a:schemeClr val="tx1"/>
          </a:solidFill>
          <a:latin typeface="+mn-lt"/>
          <a:ea typeface="+mn-ea"/>
          <a:cs typeface="+mn-cs"/>
        </a:defRPr>
      </a:lvl6pPr>
      <a:lvl7pPr marL="8778240" algn="l" defTabSz="2926080" rtl="0" eaLnBrk="1" latinLnBrk="0" hangingPunct="1">
        <a:defRPr sz="5760" kern="1200">
          <a:solidFill>
            <a:schemeClr val="tx1"/>
          </a:solidFill>
          <a:latin typeface="+mn-lt"/>
          <a:ea typeface="+mn-ea"/>
          <a:cs typeface="+mn-cs"/>
        </a:defRPr>
      </a:lvl7pPr>
      <a:lvl8pPr marL="10241280" algn="l" defTabSz="2926080" rtl="0" eaLnBrk="1" latinLnBrk="0" hangingPunct="1">
        <a:defRPr sz="5760" kern="1200">
          <a:solidFill>
            <a:schemeClr val="tx1"/>
          </a:solidFill>
          <a:latin typeface="+mn-lt"/>
          <a:ea typeface="+mn-ea"/>
          <a:cs typeface="+mn-cs"/>
        </a:defRPr>
      </a:lvl8pPr>
      <a:lvl9pPr marL="11704320" algn="l" defTabSz="2926080" rtl="0" eaLnBrk="1" latinLnBrk="0" hangingPunct="1">
        <a:defRPr sz="57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CEB888"/>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7B5B2F4-AC80-4B4A-83D0-F69ECAF1CBF9}"/>
              </a:ext>
            </a:extLst>
          </p:cNvPr>
          <p:cNvSpPr txBox="1"/>
          <p:nvPr/>
        </p:nvSpPr>
        <p:spPr>
          <a:xfrm>
            <a:off x="2361651" y="874111"/>
            <a:ext cx="28270199" cy="2893100"/>
          </a:xfrm>
          <a:prstGeom prst="rect">
            <a:avLst/>
          </a:prstGeom>
          <a:solidFill>
            <a:srgbClr val="CEB888"/>
          </a:solidFill>
        </p:spPr>
        <p:txBody>
          <a:bodyPr wrap="square" rtlCol="0">
            <a:spAutoFit/>
          </a:bodyPr>
          <a:lstStyle/>
          <a:p>
            <a:pPr algn="ctr"/>
            <a:r>
              <a:rPr lang="en-US" sz="6600" b="1" dirty="0">
                <a:latin typeface="Garamond" panose="02020404030301010803" pitchFamily="18" charset="0"/>
              </a:rPr>
              <a:t>Developing Consonant Blends in English as a Second Language Learner</a:t>
            </a:r>
          </a:p>
          <a:p>
            <a:pPr algn="ctr"/>
            <a:r>
              <a:rPr lang="en-US" sz="4400" dirty="0">
                <a:latin typeface="Garamond" panose="02020404030301010803" pitchFamily="18" charset="0"/>
              </a:rPr>
              <a:t>Jessie Newell</a:t>
            </a:r>
          </a:p>
          <a:p>
            <a:pPr algn="ctr"/>
            <a:r>
              <a:rPr lang="en-US" sz="3600" dirty="0">
                <a:latin typeface="Garamond" panose="02020404030301010803" pitchFamily="18" charset="0"/>
              </a:rPr>
              <a:t>Florida State University Panama City</a:t>
            </a:r>
          </a:p>
          <a:p>
            <a:pPr algn="ctr"/>
            <a:r>
              <a:rPr lang="en-US" sz="3600" dirty="0">
                <a:latin typeface="Garamond" panose="02020404030301010803" pitchFamily="18" charset="0"/>
              </a:rPr>
              <a:t>College of Education</a:t>
            </a:r>
          </a:p>
        </p:txBody>
      </p:sp>
      <p:cxnSp>
        <p:nvCxnSpPr>
          <p:cNvPr id="3" name="Straight Connector 2">
            <a:extLst>
              <a:ext uri="{FF2B5EF4-FFF2-40B4-BE49-F238E27FC236}">
                <a16:creationId xmlns:a16="http://schemas.microsoft.com/office/drawing/2014/main" id="{D0AF5D4E-5C2E-9047-88C1-238DBEC48E8B}"/>
              </a:ext>
            </a:extLst>
          </p:cNvPr>
          <p:cNvCxnSpPr/>
          <p:nvPr/>
        </p:nvCxnSpPr>
        <p:spPr>
          <a:xfrm>
            <a:off x="712831" y="4191000"/>
            <a:ext cx="31492733" cy="0"/>
          </a:xfrm>
          <a:prstGeom prst="line">
            <a:avLst/>
          </a:prstGeom>
          <a:ln w="57150">
            <a:solidFill>
              <a:srgbClr val="782F4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A379E53-11E7-1546-91C8-110BFEAE91CD}"/>
              </a:ext>
            </a:extLst>
          </p:cNvPr>
          <p:cNvCxnSpPr/>
          <p:nvPr/>
        </p:nvCxnSpPr>
        <p:spPr>
          <a:xfrm>
            <a:off x="712832" y="384973"/>
            <a:ext cx="31492733" cy="0"/>
          </a:xfrm>
          <a:prstGeom prst="line">
            <a:avLst/>
          </a:prstGeom>
          <a:ln w="57150">
            <a:solidFill>
              <a:srgbClr val="782F40"/>
            </a:solidFill>
          </a:ln>
        </p:spPr>
        <p:style>
          <a:lnRef idx="1">
            <a:schemeClr val="accent1"/>
          </a:lnRef>
          <a:fillRef idx="0">
            <a:schemeClr val="accent1"/>
          </a:fillRef>
          <a:effectRef idx="0">
            <a:schemeClr val="accent1"/>
          </a:effectRef>
          <a:fontRef idx="minor">
            <a:schemeClr val="tx1"/>
          </a:fontRef>
        </p:style>
      </p:cxnSp>
      <p:sp>
        <p:nvSpPr>
          <p:cNvPr id="17" name="Rounded Rectangle 16">
            <a:extLst>
              <a:ext uri="{FF2B5EF4-FFF2-40B4-BE49-F238E27FC236}">
                <a16:creationId xmlns:a16="http://schemas.microsoft.com/office/drawing/2014/main" id="{61739502-9E18-514A-A0EA-F79EF05B8A3C}"/>
              </a:ext>
            </a:extLst>
          </p:cNvPr>
          <p:cNvSpPr/>
          <p:nvPr/>
        </p:nvSpPr>
        <p:spPr>
          <a:xfrm>
            <a:off x="304800" y="4614790"/>
            <a:ext cx="10560312" cy="16530447"/>
          </a:xfrm>
          <a:prstGeom prst="roundRect">
            <a:avLst/>
          </a:prstGeom>
          <a:noFill/>
          <a:ln w="76200">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US" sz="2800" dirty="0">
              <a:solidFill>
                <a:schemeClr val="tx1"/>
              </a:solidFill>
              <a:latin typeface="Garamond" panose="02020404030301010803" pitchFamily="18" charset="0"/>
            </a:endParaRPr>
          </a:p>
          <a:p>
            <a:endParaRPr lang="en-US" sz="2800" dirty="0">
              <a:solidFill>
                <a:schemeClr val="tx1"/>
              </a:solidFill>
              <a:latin typeface="Garamond" panose="02020404030301010803" pitchFamily="18" charset="0"/>
            </a:endParaRPr>
          </a:p>
          <a:p>
            <a:endParaRPr lang="en-US" sz="2800" dirty="0">
              <a:solidFill>
                <a:schemeClr val="tx1"/>
              </a:solidFill>
              <a:latin typeface="Garamond" panose="02020404030301010803" pitchFamily="18" charset="0"/>
            </a:endParaRPr>
          </a:p>
        </p:txBody>
      </p:sp>
      <p:sp>
        <p:nvSpPr>
          <p:cNvPr id="18" name="Rounded Rectangle 17">
            <a:extLst>
              <a:ext uri="{FF2B5EF4-FFF2-40B4-BE49-F238E27FC236}">
                <a16:creationId xmlns:a16="http://schemas.microsoft.com/office/drawing/2014/main" id="{68ACCF93-840C-E048-BB07-3B7B83391E97}"/>
              </a:ext>
            </a:extLst>
          </p:cNvPr>
          <p:cNvSpPr/>
          <p:nvPr/>
        </p:nvSpPr>
        <p:spPr>
          <a:xfrm>
            <a:off x="11429997" y="4769523"/>
            <a:ext cx="9941862" cy="5733474"/>
          </a:xfrm>
          <a:prstGeom prst="roundRect">
            <a:avLst/>
          </a:prstGeom>
          <a:noFill/>
          <a:ln w="76200">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457200" indent="-457200">
              <a:buFont typeface="Arial" panose="020B0604020202020204" pitchFamily="34" charset="0"/>
              <a:buChar char="•"/>
            </a:pPr>
            <a:endParaRPr lang="en-US" sz="2800" dirty="0">
              <a:solidFill>
                <a:schemeClr val="tx1"/>
              </a:solidFill>
              <a:latin typeface="Garamond" panose="02020404030301010803" pitchFamily="18" charset="0"/>
            </a:endParaRPr>
          </a:p>
          <a:p>
            <a:pPr marL="457200" indent="-457200">
              <a:buFont typeface="Arial" panose="020B0604020202020204" pitchFamily="34" charset="0"/>
              <a:buChar char="•"/>
            </a:pPr>
            <a:endParaRPr lang="en-US" sz="2800" dirty="0">
              <a:solidFill>
                <a:schemeClr val="tx1"/>
              </a:solidFill>
              <a:latin typeface="Garamond" panose="02020404030301010803" pitchFamily="18" charset="0"/>
            </a:endParaRPr>
          </a:p>
          <a:p>
            <a:pPr marL="457200" indent="-457200">
              <a:buFont typeface="Arial" panose="020B0604020202020204" pitchFamily="34" charset="0"/>
              <a:buChar char="•"/>
            </a:pPr>
            <a:endParaRPr lang="en-US" sz="2800" dirty="0">
              <a:solidFill>
                <a:schemeClr val="tx1"/>
              </a:solidFill>
              <a:latin typeface="Garamond" panose="02020404030301010803" pitchFamily="18" charset="0"/>
            </a:endParaRPr>
          </a:p>
          <a:p>
            <a:r>
              <a:rPr lang="en-US" sz="2800" dirty="0">
                <a:solidFill>
                  <a:schemeClr val="tx1"/>
                </a:solidFill>
                <a:latin typeface="Garamond" panose="02020404030301010803" pitchFamily="18" charset="0"/>
              </a:rPr>
              <a:t> </a:t>
            </a:r>
            <a:endParaRPr lang="en-US" sz="2800" dirty="0">
              <a:latin typeface="Garamond" panose="02020404030301010803" pitchFamily="18" charset="0"/>
            </a:endParaRPr>
          </a:p>
        </p:txBody>
      </p:sp>
      <p:sp>
        <p:nvSpPr>
          <p:cNvPr id="19" name="Rounded Rectangle 18">
            <a:extLst>
              <a:ext uri="{FF2B5EF4-FFF2-40B4-BE49-F238E27FC236}">
                <a16:creationId xmlns:a16="http://schemas.microsoft.com/office/drawing/2014/main" id="{105F2585-F4D4-144D-AB0C-715D32F02E70}"/>
              </a:ext>
            </a:extLst>
          </p:cNvPr>
          <p:cNvSpPr/>
          <p:nvPr/>
        </p:nvSpPr>
        <p:spPr>
          <a:xfrm>
            <a:off x="22163206" y="4697585"/>
            <a:ext cx="10058400" cy="7570616"/>
          </a:xfrm>
          <a:prstGeom prst="roundRect">
            <a:avLst/>
          </a:prstGeom>
          <a:noFill/>
          <a:ln w="76200">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US" sz="2800" dirty="0">
              <a:solidFill>
                <a:schemeClr val="tx1"/>
              </a:solidFill>
              <a:latin typeface="Garamond" panose="02020404030301010803" pitchFamily="18" charset="0"/>
            </a:endParaRPr>
          </a:p>
          <a:p>
            <a:endParaRPr lang="en-US" sz="2800" dirty="0">
              <a:solidFill>
                <a:schemeClr val="tx1"/>
              </a:solidFill>
              <a:latin typeface="Garamond" panose="02020404030301010803" pitchFamily="18" charset="0"/>
            </a:endParaRPr>
          </a:p>
          <a:p>
            <a:endParaRPr lang="en-US" sz="2800" dirty="0">
              <a:solidFill>
                <a:schemeClr val="tx1"/>
              </a:solidFill>
              <a:latin typeface="Garamond" panose="02020404030301010803" pitchFamily="18" charset="0"/>
            </a:endParaRPr>
          </a:p>
        </p:txBody>
      </p:sp>
      <p:sp>
        <p:nvSpPr>
          <p:cNvPr id="20" name="Rounded Rectangle 19">
            <a:extLst>
              <a:ext uri="{FF2B5EF4-FFF2-40B4-BE49-F238E27FC236}">
                <a16:creationId xmlns:a16="http://schemas.microsoft.com/office/drawing/2014/main" id="{AE2DF76D-9E58-F94B-9338-69907C0601EE}"/>
              </a:ext>
            </a:extLst>
          </p:cNvPr>
          <p:cNvSpPr/>
          <p:nvPr/>
        </p:nvSpPr>
        <p:spPr>
          <a:xfrm>
            <a:off x="11478120" y="11018997"/>
            <a:ext cx="10037263" cy="10114086"/>
          </a:xfrm>
          <a:prstGeom prst="roundRect">
            <a:avLst/>
          </a:prstGeom>
          <a:noFill/>
          <a:ln w="76200">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US" dirty="0">
              <a:solidFill>
                <a:schemeClr val="tx1"/>
              </a:solidFill>
              <a:latin typeface="Garamond" panose="02020404030301010803" pitchFamily="18" charset="0"/>
            </a:endParaRPr>
          </a:p>
          <a:p>
            <a:endParaRPr lang="en-US" dirty="0">
              <a:solidFill>
                <a:schemeClr val="tx1"/>
              </a:solidFill>
              <a:latin typeface="Garamond" panose="02020404030301010803" pitchFamily="18" charset="0"/>
            </a:endParaRPr>
          </a:p>
          <a:p>
            <a:endParaRPr lang="en-US" dirty="0">
              <a:solidFill>
                <a:schemeClr val="tx1"/>
              </a:solidFill>
              <a:latin typeface="Garamond" panose="02020404030301010803" pitchFamily="18" charset="0"/>
            </a:endParaRPr>
          </a:p>
          <a:p>
            <a:endParaRPr lang="en-US" dirty="0">
              <a:solidFill>
                <a:schemeClr val="tx1"/>
              </a:solidFill>
              <a:latin typeface="Garamond" panose="02020404030301010803" pitchFamily="18" charset="0"/>
            </a:endParaRPr>
          </a:p>
          <a:p>
            <a:endParaRPr lang="en-US" dirty="0">
              <a:solidFill>
                <a:schemeClr val="tx1"/>
              </a:solidFill>
              <a:latin typeface="Garamond" panose="02020404030301010803" pitchFamily="18" charset="0"/>
            </a:endParaRPr>
          </a:p>
          <a:p>
            <a:pPr marL="285750" indent="-285750">
              <a:buFont typeface="Arial" panose="020B0604020202020204" pitchFamily="34" charset="0"/>
              <a:buChar char="•"/>
            </a:pPr>
            <a:endParaRPr lang="en-US" sz="3200" dirty="0">
              <a:solidFill>
                <a:schemeClr val="tx1"/>
              </a:solidFill>
              <a:latin typeface="Garamond" panose="02020404030301010803" pitchFamily="18" charset="0"/>
            </a:endParaRPr>
          </a:p>
          <a:p>
            <a:pPr marL="285750" indent="-285750">
              <a:buFont typeface="Arial" panose="020B0604020202020204" pitchFamily="34" charset="0"/>
              <a:buChar char="•"/>
            </a:pPr>
            <a:endParaRPr lang="en-US" sz="3200" dirty="0">
              <a:latin typeface="Garamond" panose="02020404030301010803" pitchFamily="18" charset="0"/>
            </a:endParaRPr>
          </a:p>
        </p:txBody>
      </p:sp>
      <p:sp>
        <p:nvSpPr>
          <p:cNvPr id="24" name="Rounded Rectangle 23">
            <a:extLst>
              <a:ext uri="{FF2B5EF4-FFF2-40B4-BE49-F238E27FC236}">
                <a16:creationId xmlns:a16="http://schemas.microsoft.com/office/drawing/2014/main" id="{D10AC6E5-F907-3742-BE0C-43E430D5D01F}"/>
              </a:ext>
            </a:extLst>
          </p:cNvPr>
          <p:cNvSpPr/>
          <p:nvPr/>
        </p:nvSpPr>
        <p:spPr>
          <a:xfrm>
            <a:off x="3168195" y="4769136"/>
            <a:ext cx="4069080" cy="896112"/>
          </a:xfrm>
          <a:prstGeom prst="roundRect">
            <a:avLst/>
          </a:prstGeom>
          <a:solidFill>
            <a:srgbClr val="782F40"/>
          </a:solidFill>
          <a:ln>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500" dirty="0">
                <a:solidFill>
                  <a:schemeClr val="bg1"/>
                </a:solidFill>
                <a:latin typeface="Benton Sans" panose="02000504020000020004" pitchFamily="2" charset="77"/>
              </a:rPr>
              <a:t>Introduction</a:t>
            </a:r>
          </a:p>
        </p:txBody>
      </p:sp>
      <p:sp>
        <p:nvSpPr>
          <p:cNvPr id="25" name="Rounded Rectangle 24">
            <a:extLst>
              <a:ext uri="{FF2B5EF4-FFF2-40B4-BE49-F238E27FC236}">
                <a16:creationId xmlns:a16="http://schemas.microsoft.com/office/drawing/2014/main" id="{51379547-A170-7740-89D0-76C2146A7F28}"/>
              </a:ext>
            </a:extLst>
          </p:cNvPr>
          <p:cNvSpPr/>
          <p:nvPr/>
        </p:nvSpPr>
        <p:spPr>
          <a:xfrm>
            <a:off x="12877800" y="4978013"/>
            <a:ext cx="7467600" cy="914400"/>
          </a:xfrm>
          <a:prstGeom prst="roundRect">
            <a:avLst/>
          </a:prstGeom>
          <a:solidFill>
            <a:srgbClr val="782F40"/>
          </a:solidFill>
          <a:ln>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500" dirty="0">
                <a:solidFill>
                  <a:schemeClr val="bg1"/>
                </a:solidFill>
                <a:latin typeface="Benton Sans" panose="02000504020000020004" pitchFamily="2" charset="77"/>
              </a:rPr>
              <a:t>Pre Intervention</a:t>
            </a:r>
          </a:p>
        </p:txBody>
      </p:sp>
      <p:sp>
        <p:nvSpPr>
          <p:cNvPr id="26" name="Rounded Rectangle 25">
            <a:extLst>
              <a:ext uri="{FF2B5EF4-FFF2-40B4-BE49-F238E27FC236}">
                <a16:creationId xmlns:a16="http://schemas.microsoft.com/office/drawing/2014/main" id="{D010AE68-B05A-3F44-8362-9EA1E225A25A}"/>
              </a:ext>
            </a:extLst>
          </p:cNvPr>
          <p:cNvSpPr/>
          <p:nvPr/>
        </p:nvSpPr>
        <p:spPr>
          <a:xfrm>
            <a:off x="12667128" y="11213674"/>
            <a:ext cx="7467600" cy="914400"/>
          </a:xfrm>
          <a:prstGeom prst="roundRect">
            <a:avLst/>
          </a:prstGeom>
          <a:solidFill>
            <a:srgbClr val="782F40"/>
          </a:solidFill>
          <a:ln>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500" dirty="0">
                <a:solidFill>
                  <a:schemeClr val="bg1"/>
                </a:solidFill>
                <a:latin typeface="Benton Sans" panose="02000504020000020004" pitchFamily="2" charset="77"/>
              </a:rPr>
              <a:t>Intervention</a:t>
            </a:r>
          </a:p>
        </p:txBody>
      </p:sp>
      <p:sp>
        <p:nvSpPr>
          <p:cNvPr id="27" name="Rounded Rectangle 26">
            <a:extLst>
              <a:ext uri="{FF2B5EF4-FFF2-40B4-BE49-F238E27FC236}">
                <a16:creationId xmlns:a16="http://schemas.microsoft.com/office/drawing/2014/main" id="{46DD85E0-B9A7-594E-B581-0EAC11DD9AAE}"/>
              </a:ext>
            </a:extLst>
          </p:cNvPr>
          <p:cNvSpPr/>
          <p:nvPr/>
        </p:nvSpPr>
        <p:spPr>
          <a:xfrm>
            <a:off x="23308253" y="4978013"/>
            <a:ext cx="7470648" cy="914400"/>
          </a:xfrm>
          <a:prstGeom prst="roundRect">
            <a:avLst/>
          </a:prstGeom>
          <a:solidFill>
            <a:srgbClr val="782F40"/>
          </a:solidFill>
          <a:ln>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500" dirty="0">
                <a:solidFill>
                  <a:schemeClr val="bg1"/>
                </a:solidFill>
                <a:latin typeface="Benton Sans" panose="02000504020000020004" pitchFamily="2" charset="77"/>
              </a:rPr>
              <a:t>Post Intervention</a:t>
            </a:r>
          </a:p>
        </p:txBody>
      </p:sp>
      <p:sp>
        <p:nvSpPr>
          <p:cNvPr id="28" name="Rounded Rectangle 27">
            <a:extLst>
              <a:ext uri="{FF2B5EF4-FFF2-40B4-BE49-F238E27FC236}">
                <a16:creationId xmlns:a16="http://schemas.microsoft.com/office/drawing/2014/main" id="{4A869A2D-37A8-AB43-BB41-7A677DDBC28B}"/>
              </a:ext>
            </a:extLst>
          </p:cNvPr>
          <p:cNvSpPr/>
          <p:nvPr/>
        </p:nvSpPr>
        <p:spPr>
          <a:xfrm>
            <a:off x="24796280" y="19026426"/>
            <a:ext cx="4572000" cy="914400"/>
          </a:xfrm>
          <a:prstGeom prst="roundRect">
            <a:avLst/>
          </a:prstGeom>
          <a:solidFill>
            <a:srgbClr val="782F40"/>
          </a:solidFill>
          <a:ln>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500" dirty="0">
                <a:solidFill>
                  <a:schemeClr val="bg1"/>
                </a:solidFill>
                <a:latin typeface="Benton Sans" panose="02000504020000020004" pitchFamily="2" charset="77"/>
              </a:rPr>
              <a:t>References</a:t>
            </a:r>
          </a:p>
        </p:txBody>
      </p:sp>
      <p:sp>
        <p:nvSpPr>
          <p:cNvPr id="30" name="Rounded Rectangle 29">
            <a:extLst>
              <a:ext uri="{FF2B5EF4-FFF2-40B4-BE49-F238E27FC236}">
                <a16:creationId xmlns:a16="http://schemas.microsoft.com/office/drawing/2014/main" id="{D10AC6E5-F907-3742-BE0C-43E430D5D01F}"/>
              </a:ext>
            </a:extLst>
          </p:cNvPr>
          <p:cNvSpPr/>
          <p:nvPr/>
        </p:nvSpPr>
        <p:spPr>
          <a:xfrm>
            <a:off x="2542677" y="17540504"/>
            <a:ext cx="6126480" cy="896112"/>
          </a:xfrm>
          <a:prstGeom prst="roundRect">
            <a:avLst/>
          </a:prstGeom>
          <a:solidFill>
            <a:srgbClr val="782F40"/>
          </a:solidFill>
          <a:ln>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500" dirty="0">
                <a:solidFill>
                  <a:schemeClr val="bg1"/>
                </a:solidFill>
                <a:latin typeface="Benton Sans" panose="02000504020000020004" pitchFamily="2" charset="77"/>
              </a:rPr>
              <a:t>Research Question</a:t>
            </a:r>
          </a:p>
        </p:txBody>
      </p:sp>
      <p:sp>
        <p:nvSpPr>
          <p:cNvPr id="4" name="Rectangle 3"/>
          <p:cNvSpPr/>
          <p:nvPr/>
        </p:nvSpPr>
        <p:spPr>
          <a:xfrm>
            <a:off x="1069615" y="18030249"/>
            <a:ext cx="10102001" cy="4708981"/>
          </a:xfrm>
          <a:prstGeom prst="rect">
            <a:avLst/>
          </a:prstGeom>
        </p:spPr>
        <p:txBody>
          <a:bodyPr wrap="square">
            <a:spAutoFit/>
          </a:bodyPr>
          <a:lstStyle/>
          <a:p>
            <a:endParaRPr lang="en-US" sz="3200" dirty="0">
              <a:latin typeface="Garamond" panose="02020404030301010803" pitchFamily="18" charset="0"/>
            </a:endParaRPr>
          </a:p>
          <a:p>
            <a:r>
              <a:rPr lang="en-US" sz="2800" dirty="0">
                <a:latin typeface="Garamond" panose="02020404030301010803" pitchFamily="18" charset="0"/>
              </a:rPr>
              <a:t>After analyzing the data, I came to the conclusion that the student needed targeted intervention focusing on consonant blends in CVCC and CCVC words. </a:t>
            </a:r>
          </a:p>
          <a:p>
            <a:r>
              <a:rPr lang="en-US" sz="2800" b="1" dirty="0">
                <a:latin typeface="Garamond" panose="02020404030301010803" pitchFamily="18" charset="0"/>
              </a:rPr>
              <a:t>Does targeted intervention instruction of consonant blends improve the ability to decode CVCC and CCVC words?</a:t>
            </a:r>
          </a:p>
          <a:p>
            <a:endParaRPr lang="en-US" sz="3200" b="1" dirty="0">
              <a:latin typeface="Garamond" panose="02020404030301010803" pitchFamily="18" charset="0"/>
            </a:endParaRPr>
          </a:p>
          <a:p>
            <a:endParaRPr lang="en-US" sz="3200" dirty="0">
              <a:latin typeface="Garamond" panose="02020404030301010803" pitchFamily="18" charset="0"/>
            </a:endParaRPr>
          </a:p>
          <a:p>
            <a:endParaRPr lang="en-US" sz="3200" dirty="0">
              <a:latin typeface="Garamond" panose="02020404030301010803" pitchFamily="18" charset="0"/>
            </a:endParaRPr>
          </a:p>
          <a:p>
            <a:endParaRPr lang="en-US" sz="3200" dirty="0">
              <a:latin typeface="Garamond" panose="02020404030301010803" pitchFamily="18" charset="0"/>
            </a:endParaRPr>
          </a:p>
        </p:txBody>
      </p:sp>
      <p:sp>
        <p:nvSpPr>
          <p:cNvPr id="33" name="Rounded Rectangle 32">
            <a:extLst>
              <a:ext uri="{FF2B5EF4-FFF2-40B4-BE49-F238E27FC236}">
                <a16:creationId xmlns:a16="http://schemas.microsoft.com/office/drawing/2014/main" id="{51379547-A170-7740-89D0-76C2146A7F28}"/>
              </a:ext>
            </a:extLst>
          </p:cNvPr>
          <p:cNvSpPr/>
          <p:nvPr/>
        </p:nvSpPr>
        <p:spPr>
          <a:xfrm>
            <a:off x="3418791" y="10126835"/>
            <a:ext cx="4070806" cy="892162"/>
          </a:xfrm>
          <a:prstGeom prst="roundRect">
            <a:avLst/>
          </a:prstGeom>
          <a:solidFill>
            <a:srgbClr val="782F40"/>
          </a:solidFill>
          <a:ln>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500" dirty="0">
                <a:solidFill>
                  <a:schemeClr val="bg1"/>
                </a:solidFill>
                <a:latin typeface="Benton Sans" panose="02000504020000020004" pitchFamily="2" charset="77"/>
              </a:rPr>
              <a:t>Participant</a:t>
            </a:r>
          </a:p>
        </p:txBody>
      </p:sp>
      <p:sp>
        <p:nvSpPr>
          <p:cNvPr id="7" name="Rectangle 6"/>
          <p:cNvSpPr/>
          <p:nvPr/>
        </p:nvSpPr>
        <p:spPr>
          <a:xfrm>
            <a:off x="1416252" y="18010763"/>
            <a:ext cx="8794034" cy="1015663"/>
          </a:xfrm>
          <a:prstGeom prst="rect">
            <a:avLst/>
          </a:prstGeom>
        </p:spPr>
        <p:txBody>
          <a:bodyPr wrap="square">
            <a:spAutoFit/>
          </a:bodyPr>
          <a:lstStyle/>
          <a:p>
            <a:pPr marL="457200" indent="-457200">
              <a:buFont typeface="Arial" panose="020B0604020202020204" pitchFamily="34" charset="0"/>
              <a:buChar char="•"/>
            </a:pPr>
            <a:endParaRPr lang="en-US" sz="2800" dirty="0">
              <a:latin typeface="Garamond" panose="02020404030301010803" pitchFamily="18" charset="0"/>
            </a:endParaRPr>
          </a:p>
          <a:p>
            <a:r>
              <a:rPr lang="en-US" sz="3200" dirty="0">
                <a:latin typeface="Garamond" panose="02020404030301010803" pitchFamily="18" charset="0"/>
              </a:rPr>
              <a:t> </a:t>
            </a:r>
          </a:p>
        </p:txBody>
      </p:sp>
      <p:sp>
        <p:nvSpPr>
          <p:cNvPr id="37" name="Rectangle 36"/>
          <p:cNvSpPr/>
          <p:nvPr/>
        </p:nvSpPr>
        <p:spPr>
          <a:xfrm>
            <a:off x="412769" y="11081088"/>
            <a:ext cx="10402134" cy="2677656"/>
          </a:xfrm>
          <a:prstGeom prst="rect">
            <a:avLst/>
          </a:prstGeom>
        </p:spPr>
        <p:txBody>
          <a:bodyPr wrap="square">
            <a:spAutoFit/>
          </a:bodyPr>
          <a:lstStyle/>
          <a:p>
            <a:r>
              <a:rPr lang="en-US" sz="2800" dirty="0">
                <a:latin typeface="Garamond" panose="02020404030301010803" pitchFamily="18" charset="0"/>
              </a:rPr>
              <a:t>The student participating in this survey is a female student in first grade. She is an English Language Learner whose first language is Spanish. Before completing this targeted intervention, I began by giving the student the CORE Phonics Survey and the Qualitative Reading Assessment. I also analyzed her </a:t>
            </a:r>
            <a:r>
              <a:rPr lang="en-US" sz="2800" dirty="0" err="1">
                <a:latin typeface="Garamond" panose="02020404030301010803" pitchFamily="18" charset="0"/>
              </a:rPr>
              <a:t>i</a:t>
            </a:r>
            <a:r>
              <a:rPr lang="en-US" sz="2800" dirty="0">
                <a:latin typeface="Garamond" panose="02020404030301010803" pitchFamily="18" charset="0"/>
              </a:rPr>
              <a:t>-Ready results and Star Data. This data helped me to pinpoint the needs of the student. </a:t>
            </a:r>
          </a:p>
        </p:txBody>
      </p:sp>
      <p:sp>
        <p:nvSpPr>
          <p:cNvPr id="52" name="Rectangle 51"/>
          <p:cNvSpPr/>
          <p:nvPr/>
        </p:nvSpPr>
        <p:spPr>
          <a:xfrm>
            <a:off x="22555960" y="13990278"/>
            <a:ext cx="9052640" cy="4832092"/>
          </a:xfrm>
          <a:prstGeom prst="rect">
            <a:avLst/>
          </a:prstGeom>
        </p:spPr>
        <p:txBody>
          <a:bodyPr wrap="square">
            <a:spAutoFit/>
          </a:bodyPr>
          <a:lstStyle/>
          <a:p>
            <a:r>
              <a:rPr lang="en-US" sz="2800" dirty="0">
                <a:latin typeface="Garamond" panose="02020404030301010803" pitchFamily="18" charset="0"/>
              </a:rPr>
              <a:t>Some important next steps to work on with this student include determining when a vowel is long versus short. Most of the errors in reading words with the final consonant blends came from her making a short vowel sound long. She can also continue working on decoding words with consonant blends before moving to decoding words with digraphs. </a:t>
            </a:r>
          </a:p>
          <a:p>
            <a:endParaRPr lang="en-US" sz="2800" dirty="0">
              <a:latin typeface="Garamond" panose="02020404030301010803" pitchFamily="18" charset="0"/>
            </a:endParaRPr>
          </a:p>
          <a:p>
            <a:r>
              <a:rPr lang="en-US" sz="2800" dirty="0">
                <a:latin typeface="Garamond" panose="02020404030301010803" pitchFamily="18" charset="0"/>
              </a:rPr>
              <a:t>Throughout the process of this targeted intervention, I learned the importance of using images and engaging activities during the lesson to keep students excited about learning. </a:t>
            </a:r>
          </a:p>
          <a:p>
            <a:endParaRPr lang="en-US" sz="2800" dirty="0">
              <a:latin typeface="Garamond" panose="02020404030301010803" pitchFamily="18" charset="0"/>
            </a:endParaRPr>
          </a:p>
        </p:txBody>
      </p:sp>
      <p:sp>
        <p:nvSpPr>
          <p:cNvPr id="53" name="Rounded Rectangle 52">
            <a:extLst>
              <a:ext uri="{FF2B5EF4-FFF2-40B4-BE49-F238E27FC236}">
                <a16:creationId xmlns:a16="http://schemas.microsoft.com/office/drawing/2014/main" id="{105F2585-F4D4-144D-AB0C-715D32F02E70}"/>
              </a:ext>
            </a:extLst>
          </p:cNvPr>
          <p:cNvSpPr/>
          <p:nvPr/>
        </p:nvSpPr>
        <p:spPr>
          <a:xfrm>
            <a:off x="22178600" y="12725400"/>
            <a:ext cx="10058400" cy="5715000"/>
          </a:xfrm>
          <a:prstGeom prst="roundRect">
            <a:avLst/>
          </a:prstGeom>
          <a:noFill/>
          <a:ln w="76200">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US" sz="2800" dirty="0">
              <a:solidFill>
                <a:schemeClr val="tx1"/>
              </a:solidFill>
              <a:latin typeface="Garamond" panose="02020404030301010803" pitchFamily="18" charset="0"/>
            </a:endParaRPr>
          </a:p>
          <a:p>
            <a:endParaRPr lang="en-US" sz="2800" dirty="0">
              <a:solidFill>
                <a:schemeClr val="tx1"/>
              </a:solidFill>
              <a:latin typeface="Garamond" panose="02020404030301010803" pitchFamily="18" charset="0"/>
            </a:endParaRPr>
          </a:p>
          <a:p>
            <a:endParaRPr lang="en-US" sz="2800" dirty="0">
              <a:solidFill>
                <a:schemeClr val="tx1"/>
              </a:solidFill>
              <a:latin typeface="Garamond" panose="02020404030301010803" pitchFamily="18" charset="0"/>
            </a:endParaRPr>
          </a:p>
        </p:txBody>
      </p:sp>
      <p:sp>
        <p:nvSpPr>
          <p:cNvPr id="54" name="Rounded Rectangle 53">
            <a:extLst>
              <a:ext uri="{FF2B5EF4-FFF2-40B4-BE49-F238E27FC236}">
                <a16:creationId xmlns:a16="http://schemas.microsoft.com/office/drawing/2014/main" id="{46DD85E0-B9A7-594E-B581-0EAC11DD9AAE}"/>
              </a:ext>
            </a:extLst>
          </p:cNvPr>
          <p:cNvSpPr/>
          <p:nvPr/>
        </p:nvSpPr>
        <p:spPr>
          <a:xfrm>
            <a:off x="23005580" y="12973850"/>
            <a:ext cx="8153400" cy="914400"/>
          </a:xfrm>
          <a:prstGeom prst="roundRect">
            <a:avLst/>
          </a:prstGeom>
          <a:solidFill>
            <a:srgbClr val="782F40"/>
          </a:solidFill>
          <a:ln>
            <a:solidFill>
              <a:srgbClr val="782F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dirty="0">
                <a:solidFill>
                  <a:schemeClr val="bg1"/>
                </a:solidFill>
                <a:latin typeface="Benton Sans" panose="02000504020000020004" pitchFamily="2" charset="77"/>
              </a:rPr>
              <a:t>Next Steps and Reflection</a:t>
            </a:r>
          </a:p>
        </p:txBody>
      </p:sp>
      <p:sp>
        <p:nvSpPr>
          <p:cNvPr id="31" name="Rectangle 30">
            <a:extLst>
              <a:ext uri="{FF2B5EF4-FFF2-40B4-BE49-F238E27FC236}">
                <a16:creationId xmlns:a16="http://schemas.microsoft.com/office/drawing/2014/main" id="{0632BE06-ED2A-4E43-BC02-7785318C4703}"/>
              </a:ext>
            </a:extLst>
          </p:cNvPr>
          <p:cNvSpPr/>
          <p:nvPr/>
        </p:nvSpPr>
        <p:spPr>
          <a:xfrm>
            <a:off x="11529478" y="5828609"/>
            <a:ext cx="4538078" cy="6924973"/>
          </a:xfrm>
          <a:prstGeom prst="rect">
            <a:avLst/>
          </a:prstGeom>
        </p:spPr>
        <p:txBody>
          <a:bodyPr wrap="square">
            <a:spAutoFit/>
          </a:bodyPr>
          <a:lstStyle/>
          <a:p>
            <a:r>
              <a:rPr lang="en-US" sz="2800" dirty="0">
                <a:latin typeface="Garamond" panose="02020404030301010803" pitchFamily="18" charset="0"/>
              </a:rPr>
              <a:t>I began by giving the student the CORE Phonics Test. After reviewing her results on the test, I determined that she needed to work on consonant blends in short vowel words. I then created a pretest to verify that this was the targeted need of the student. </a:t>
            </a:r>
          </a:p>
          <a:p>
            <a:endParaRPr lang="en-US" sz="3200" dirty="0">
              <a:latin typeface="Garamond" panose="02020404030301010803" pitchFamily="18" charset="0"/>
            </a:endParaRPr>
          </a:p>
          <a:p>
            <a:endParaRPr lang="en-US" sz="3200" dirty="0">
              <a:latin typeface="Garamond" panose="02020404030301010803" pitchFamily="18" charset="0"/>
            </a:endParaRPr>
          </a:p>
          <a:p>
            <a:endParaRPr lang="en-US" sz="3200" dirty="0">
              <a:latin typeface="Garamond" panose="02020404030301010803" pitchFamily="18" charset="0"/>
            </a:endParaRPr>
          </a:p>
          <a:p>
            <a:endParaRPr lang="en-US" sz="3200" dirty="0">
              <a:latin typeface="Garamond" panose="02020404030301010803" pitchFamily="18" charset="0"/>
            </a:endParaRPr>
          </a:p>
          <a:p>
            <a:endParaRPr lang="en-US" sz="3200" dirty="0">
              <a:latin typeface="Garamond" panose="02020404030301010803" pitchFamily="18" charset="0"/>
            </a:endParaRPr>
          </a:p>
          <a:p>
            <a:endParaRPr lang="en-US" sz="3200" dirty="0">
              <a:latin typeface="Garamond" panose="02020404030301010803" pitchFamily="18" charset="0"/>
            </a:endParaRPr>
          </a:p>
        </p:txBody>
      </p:sp>
      <p:sp>
        <p:nvSpPr>
          <p:cNvPr id="32" name="Rectangle 31">
            <a:extLst>
              <a:ext uri="{FF2B5EF4-FFF2-40B4-BE49-F238E27FC236}">
                <a16:creationId xmlns:a16="http://schemas.microsoft.com/office/drawing/2014/main" id="{D4F0C9FA-C01D-654C-AED8-B4944358985B}"/>
              </a:ext>
            </a:extLst>
          </p:cNvPr>
          <p:cNvSpPr/>
          <p:nvPr/>
        </p:nvSpPr>
        <p:spPr>
          <a:xfrm>
            <a:off x="12086240" y="12186874"/>
            <a:ext cx="8794034" cy="6555641"/>
          </a:xfrm>
          <a:prstGeom prst="rect">
            <a:avLst/>
          </a:prstGeom>
        </p:spPr>
        <p:txBody>
          <a:bodyPr wrap="square">
            <a:spAutoFit/>
          </a:bodyPr>
          <a:lstStyle/>
          <a:p>
            <a:pPr algn="ctr"/>
            <a:r>
              <a:rPr lang="en-US" sz="3200" b="1" dirty="0">
                <a:latin typeface="Garamond" panose="02020404030301010803" pitchFamily="18" charset="0"/>
              </a:rPr>
              <a:t>Lesson Sequence</a:t>
            </a:r>
          </a:p>
          <a:p>
            <a:r>
              <a:rPr lang="en-US" sz="2800" dirty="0">
                <a:latin typeface="Garamond" panose="02020404030301010803" pitchFamily="18" charset="0"/>
              </a:rPr>
              <a:t>Phonological Awareness: practice recognizing words with consonant blends</a:t>
            </a:r>
          </a:p>
          <a:p>
            <a:r>
              <a:rPr lang="en-US" sz="2800" dirty="0">
                <a:latin typeface="Garamond" panose="02020404030301010803" pitchFamily="18" charset="0"/>
              </a:rPr>
              <a:t>Phonics: practice blending together words with consonant blends</a:t>
            </a:r>
          </a:p>
          <a:p>
            <a:r>
              <a:rPr lang="en-US" sz="2800" dirty="0">
                <a:latin typeface="Garamond" panose="02020404030301010803" pitchFamily="18" charset="0"/>
              </a:rPr>
              <a:t>Fluency: repeated readings of a decodable text with consonant blends</a:t>
            </a:r>
          </a:p>
          <a:p>
            <a:r>
              <a:rPr lang="en-US" sz="2800" dirty="0">
                <a:latin typeface="Garamond" panose="02020404030301010803" pitchFamily="18" charset="0"/>
              </a:rPr>
              <a:t>Encoding: writing words and sentences with consonant blends</a:t>
            </a:r>
          </a:p>
          <a:p>
            <a:endParaRPr lang="en-US" sz="3200" dirty="0">
              <a:latin typeface="Garamond" panose="02020404030301010803" pitchFamily="18" charset="0"/>
            </a:endParaRPr>
          </a:p>
          <a:p>
            <a:endParaRPr lang="en-US" sz="3200" dirty="0">
              <a:latin typeface="Garamond" panose="02020404030301010803" pitchFamily="18" charset="0"/>
            </a:endParaRPr>
          </a:p>
          <a:p>
            <a:endParaRPr lang="en-US" sz="3200" dirty="0">
              <a:latin typeface="Garamond" panose="02020404030301010803" pitchFamily="18" charset="0"/>
            </a:endParaRPr>
          </a:p>
          <a:p>
            <a:endParaRPr lang="en-US" sz="3200" dirty="0">
              <a:latin typeface="Garamond" panose="02020404030301010803" pitchFamily="18" charset="0"/>
            </a:endParaRPr>
          </a:p>
          <a:p>
            <a:endParaRPr lang="en-US" sz="3200" dirty="0">
              <a:latin typeface="Garamond" panose="02020404030301010803" pitchFamily="18" charset="0"/>
            </a:endParaRPr>
          </a:p>
          <a:p>
            <a:endParaRPr lang="en-US" sz="3200" dirty="0">
              <a:latin typeface="Garamond" panose="02020404030301010803" pitchFamily="18" charset="0"/>
            </a:endParaRPr>
          </a:p>
        </p:txBody>
      </p:sp>
      <p:sp>
        <p:nvSpPr>
          <p:cNvPr id="34" name="Rectangle 33">
            <a:extLst>
              <a:ext uri="{FF2B5EF4-FFF2-40B4-BE49-F238E27FC236}">
                <a16:creationId xmlns:a16="http://schemas.microsoft.com/office/drawing/2014/main" id="{F1CFC08C-406B-914D-B6ED-A64B1A6E340E}"/>
              </a:ext>
            </a:extLst>
          </p:cNvPr>
          <p:cNvSpPr/>
          <p:nvPr/>
        </p:nvSpPr>
        <p:spPr>
          <a:xfrm>
            <a:off x="22484109" y="6158002"/>
            <a:ext cx="9572373" cy="5509200"/>
          </a:xfrm>
          <a:prstGeom prst="rect">
            <a:avLst/>
          </a:prstGeom>
        </p:spPr>
        <p:txBody>
          <a:bodyPr wrap="square">
            <a:spAutoFit/>
          </a:bodyPr>
          <a:lstStyle/>
          <a:p>
            <a:r>
              <a:rPr lang="en-US" sz="3200" dirty="0">
                <a:latin typeface="Garamond" panose="02020404030301010803" pitchFamily="18" charset="0"/>
              </a:rPr>
              <a:t>The student experienced significant growth while working on initial consonant sounds. She went from three correct initial consonant blend words to ten, and three correct final consonant blend words to five after our targeted intervention. </a:t>
            </a:r>
          </a:p>
          <a:p>
            <a:r>
              <a:rPr lang="en-US" sz="3200" dirty="0">
                <a:latin typeface="Garamond" panose="02020404030301010803" pitchFamily="18" charset="0"/>
              </a:rPr>
              <a:t>. </a:t>
            </a:r>
          </a:p>
          <a:p>
            <a:endParaRPr lang="en-US" sz="3200" dirty="0">
              <a:latin typeface="Garamond" panose="02020404030301010803" pitchFamily="18" charset="0"/>
            </a:endParaRPr>
          </a:p>
          <a:p>
            <a:endParaRPr lang="en-US" sz="3200" dirty="0">
              <a:latin typeface="Garamond" panose="02020404030301010803" pitchFamily="18" charset="0"/>
            </a:endParaRPr>
          </a:p>
          <a:p>
            <a:endParaRPr lang="en-US" sz="3200" dirty="0">
              <a:latin typeface="Garamond" panose="02020404030301010803" pitchFamily="18" charset="0"/>
            </a:endParaRPr>
          </a:p>
          <a:p>
            <a:endParaRPr lang="en-US" sz="3200" dirty="0">
              <a:latin typeface="Garamond" panose="02020404030301010803" pitchFamily="18" charset="0"/>
            </a:endParaRPr>
          </a:p>
          <a:p>
            <a:endParaRPr lang="en-US" sz="3200" dirty="0">
              <a:latin typeface="Garamond" panose="02020404030301010803" pitchFamily="18" charset="0"/>
            </a:endParaRPr>
          </a:p>
        </p:txBody>
      </p:sp>
      <p:sp>
        <p:nvSpPr>
          <p:cNvPr id="2" name="TextBox 1">
            <a:extLst>
              <a:ext uri="{FF2B5EF4-FFF2-40B4-BE49-F238E27FC236}">
                <a16:creationId xmlns:a16="http://schemas.microsoft.com/office/drawing/2014/main" id="{DB5BA6CA-8916-9D35-059E-1AC9DF5D39A8}"/>
              </a:ext>
            </a:extLst>
          </p:cNvPr>
          <p:cNvSpPr txBox="1"/>
          <p:nvPr/>
        </p:nvSpPr>
        <p:spPr>
          <a:xfrm>
            <a:off x="21661015" y="20117420"/>
            <a:ext cx="11403017" cy="2031325"/>
          </a:xfrm>
          <a:prstGeom prst="rect">
            <a:avLst/>
          </a:prstGeom>
          <a:noFill/>
        </p:spPr>
        <p:txBody>
          <a:bodyPr wrap="square" rtlCol="0">
            <a:spAutoFit/>
          </a:bodyPr>
          <a:lstStyle/>
          <a:p>
            <a:r>
              <a:rPr lang="en-US" dirty="0"/>
              <a:t>Honig, B., Diamond, L., &amp; Gutlohn, L. (2018). </a:t>
            </a:r>
            <a:r>
              <a:rPr lang="en-US" i="1" dirty="0"/>
              <a:t>Teaching Reading Sourcebook</a:t>
            </a:r>
            <a:r>
              <a:rPr lang="en-US" dirty="0"/>
              <a:t> (3rd ed.). Arena Press / Academic Therapy Publications.</a:t>
            </a:r>
          </a:p>
          <a:p>
            <a:r>
              <a:rPr lang="en-US" dirty="0"/>
              <a:t>National Institute of Child Health and Human Development. (2000). </a:t>
            </a:r>
            <a:r>
              <a:rPr lang="en-US" i="1" dirty="0"/>
              <a:t>Report of the National Reading Panel: Teaching children to read: An evidence-based assessment of the scientific research literature on reading and its implications for reading instruction</a:t>
            </a:r>
            <a:r>
              <a:rPr lang="en-US" dirty="0"/>
              <a:t> (NIH Publication No. 00-4769). U.S. Government Printing Office.</a:t>
            </a:r>
          </a:p>
          <a:p>
            <a:br>
              <a:rPr lang="en-US" dirty="0"/>
            </a:br>
            <a:endParaRPr lang="en-US" dirty="0"/>
          </a:p>
        </p:txBody>
      </p:sp>
      <p:sp>
        <p:nvSpPr>
          <p:cNvPr id="10" name="TextBox 9">
            <a:extLst>
              <a:ext uri="{FF2B5EF4-FFF2-40B4-BE49-F238E27FC236}">
                <a16:creationId xmlns:a16="http://schemas.microsoft.com/office/drawing/2014/main" id="{0F54A025-907F-D4D5-1874-CAAF37503F5E}"/>
              </a:ext>
            </a:extLst>
          </p:cNvPr>
          <p:cNvSpPr txBox="1"/>
          <p:nvPr/>
        </p:nvSpPr>
        <p:spPr>
          <a:xfrm>
            <a:off x="576721" y="4624467"/>
            <a:ext cx="10058393" cy="5878532"/>
          </a:xfrm>
          <a:prstGeom prst="rect">
            <a:avLst/>
          </a:prstGeom>
          <a:noFill/>
        </p:spPr>
        <p:txBody>
          <a:bodyPr wrap="square" rtlCol="0">
            <a:spAutoFit/>
          </a:bodyPr>
          <a:lstStyle/>
          <a:p>
            <a:endParaRPr lang="en-US" sz="3200" dirty="0">
              <a:latin typeface="Garamond" panose="02020404030301010803" pitchFamily="18" charset="0"/>
            </a:endParaRPr>
          </a:p>
          <a:p>
            <a:endParaRPr lang="en-US" sz="3200" dirty="0">
              <a:latin typeface="Garamond" panose="02020404030301010803" pitchFamily="18" charset="0"/>
            </a:endParaRPr>
          </a:p>
          <a:p>
            <a:r>
              <a:rPr lang="en-US" sz="2800" dirty="0">
                <a:latin typeface="Garamond" panose="02020404030301010803" pitchFamily="18" charset="0"/>
              </a:rPr>
              <a:t>Phonics knowledge is the understanding of the relationship between phonemes (letter sounds) and graphemes (the corresponding letter or letters). Phonics instruction helps students to reach this level of understanding. The overall purpose of this project was to help my student decode CCVC and CVCC words containing consonant blends within a text. This was a targeted intervention, which is important to note, because not all the students needed intervention in this matter. This intervention took place in a classroom with twelve girls and six boys. This is a general education classroom with two ESE students, one student with an IEP plan, one Tier 3 student, and one Tier 2 student. </a:t>
            </a:r>
          </a:p>
          <a:p>
            <a:endParaRPr lang="en-US" sz="3200" dirty="0"/>
          </a:p>
        </p:txBody>
      </p:sp>
      <p:pic>
        <p:nvPicPr>
          <p:cNvPr id="12" name="Picture 11">
            <a:extLst>
              <a:ext uri="{FF2B5EF4-FFF2-40B4-BE49-F238E27FC236}">
                <a16:creationId xmlns:a16="http://schemas.microsoft.com/office/drawing/2014/main" id="{300C93BB-C103-8DE6-48C6-86D94BFB7583}"/>
              </a:ext>
            </a:extLst>
          </p:cNvPr>
          <p:cNvPicPr>
            <a:picLocks noChangeAspect="1"/>
          </p:cNvPicPr>
          <p:nvPr/>
        </p:nvPicPr>
        <p:blipFill>
          <a:blip r:embed="rId2"/>
          <a:stretch>
            <a:fillRect/>
          </a:stretch>
        </p:blipFill>
        <p:spPr>
          <a:xfrm>
            <a:off x="2002782" y="13758744"/>
            <a:ext cx="6902823" cy="3625208"/>
          </a:xfrm>
          <a:prstGeom prst="rect">
            <a:avLst/>
          </a:prstGeom>
        </p:spPr>
      </p:pic>
      <p:pic>
        <p:nvPicPr>
          <p:cNvPr id="14" name="Picture 13">
            <a:extLst>
              <a:ext uri="{FF2B5EF4-FFF2-40B4-BE49-F238E27FC236}">
                <a16:creationId xmlns:a16="http://schemas.microsoft.com/office/drawing/2014/main" id="{D30A0307-171E-6A96-4076-791EAAAB5D10}"/>
              </a:ext>
            </a:extLst>
          </p:cNvPr>
          <p:cNvPicPr>
            <a:picLocks noChangeAspect="1"/>
          </p:cNvPicPr>
          <p:nvPr/>
        </p:nvPicPr>
        <p:blipFill>
          <a:blip r:embed="rId3"/>
          <a:stretch>
            <a:fillRect/>
          </a:stretch>
        </p:blipFill>
        <p:spPr>
          <a:xfrm>
            <a:off x="16496750" y="6470934"/>
            <a:ext cx="4324531" cy="3763247"/>
          </a:xfrm>
          <a:prstGeom prst="rect">
            <a:avLst/>
          </a:prstGeom>
        </p:spPr>
      </p:pic>
      <p:sp>
        <p:nvSpPr>
          <p:cNvPr id="15" name="TextBox 14">
            <a:extLst>
              <a:ext uri="{FF2B5EF4-FFF2-40B4-BE49-F238E27FC236}">
                <a16:creationId xmlns:a16="http://schemas.microsoft.com/office/drawing/2014/main" id="{28AA71D5-14F9-7132-FD15-0797DDD174AE}"/>
              </a:ext>
            </a:extLst>
          </p:cNvPr>
          <p:cNvSpPr txBox="1"/>
          <p:nvPr/>
        </p:nvSpPr>
        <p:spPr>
          <a:xfrm>
            <a:off x="17392137" y="6072202"/>
            <a:ext cx="2569229" cy="369332"/>
          </a:xfrm>
          <a:prstGeom prst="rect">
            <a:avLst/>
          </a:prstGeom>
          <a:noFill/>
        </p:spPr>
        <p:txBody>
          <a:bodyPr wrap="none" rtlCol="0">
            <a:spAutoFit/>
          </a:bodyPr>
          <a:lstStyle/>
          <a:p>
            <a:r>
              <a:rPr lang="en-US" b="1" dirty="0">
                <a:latin typeface="Garamond" panose="02020404030301010803" pitchFamily="18" charset="0"/>
              </a:rPr>
              <a:t>Pre Intervention Results</a:t>
            </a:r>
          </a:p>
        </p:txBody>
      </p:sp>
      <p:pic>
        <p:nvPicPr>
          <p:cNvPr id="21" name="Picture 20">
            <a:extLst>
              <a:ext uri="{FF2B5EF4-FFF2-40B4-BE49-F238E27FC236}">
                <a16:creationId xmlns:a16="http://schemas.microsoft.com/office/drawing/2014/main" id="{A7E5DA9F-7506-3528-AEF5-82A83DA9B60B}"/>
              </a:ext>
            </a:extLst>
          </p:cNvPr>
          <p:cNvPicPr>
            <a:picLocks noChangeAspect="1"/>
          </p:cNvPicPr>
          <p:nvPr/>
        </p:nvPicPr>
        <p:blipFill>
          <a:blip r:embed="rId4"/>
          <a:stretch>
            <a:fillRect/>
          </a:stretch>
        </p:blipFill>
        <p:spPr>
          <a:xfrm>
            <a:off x="12016937" y="15832616"/>
            <a:ext cx="3639312" cy="2286634"/>
          </a:xfrm>
          <a:prstGeom prst="rect">
            <a:avLst/>
          </a:prstGeom>
        </p:spPr>
      </p:pic>
      <p:pic>
        <p:nvPicPr>
          <p:cNvPr id="23" name="Picture 22">
            <a:extLst>
              <a:ext uri="{FF2B5EF4-FFF2-40B4-BE49-F238E27FC236}">
                <a16:creationId xmlns:a16="http://schemas.microsoft.com/office/drawing/2014/main" id="{FCA7844D-E208-460F-01BA-D5F08196ACB8}"/>
              </a:ext>
            </a:extLst>
          </p:cNvPr>
          <p:cNvPicPr>
            <a:picLocks noChangeAspect="1"/>
          </p:cNvPicPr>
          <p:nvPr/>
        </p:nvPicPr>
        <p:blipFill>
          <a:blip r:embed="rId5"/>
          <a:stretch>
            <a:fillRect/>
          </a:stretch>
        </p:blipFill>
        <p:spPr>
          <a:xfrm>
            <a:off x="14590161" y="18335554"/>
            <a:ext cx="3738072" cy="2492048"/>
          </a:xfrm>
          <a:prstGeom prst="rect">
            <a:avLst/>
          </a:prstGeom>
        </p:spPr>
      </p:pic>
      <p:pic>
        <p:nvPicPr>
          <p:cNvPr id="35" name="Picture 34">
            <a:extLst>
              <a:ext uri="{FF2B5EF4-FFF2-40B4-BE49-F238E27FC236}">
                <a16:creationId xmlns:a16="http://schemas.microsoft.com/office/drawing/2014/main" id="{46F0EA05-0AE3-6967-2662-D886A74C2BA1}"/>
              </a:ext>
            </a:extLst>
          </p:cNvPr>
          <p:cNvPicPr>
            <a:picLocks noChangeAspect="1"/>
          </p:cNvPicPr>
          <p:nvPr/>
        </p:nvPicPr>
        <p:blipFill>
          <a:blip r:embed="rId6"/>
          <a:srcRect l="-365" t="177" r="365" b="17199"/>
          <a:stretch>
            <a:fillRect/>
          </a:stretch>
        </p:blipFill>
        <p:spPr>
          <a:xfrm rot="10800000">
            <a:off x="17011445" y="15832615"/>
            <a:ext cx="4096258" cy="2286635"/>
          </a:xfrm>
          <a:prstGeom prst="rect">
            <a:avLst/>
          </a:prstGeom>
        </p:spPr>
      </p:pic>
      <p:pic>
        <p:nvPicPr>
          <p:cNvPr id="38" name="Picture 37">
            <a:extLst>
              <a:ext uri="{FF2B5EF4-FFF2-40B4-BE49-F238E27FC236}">
                <a16:creationId xmlns:a16="http://schemas.microsoft.com/office/drawing/2014/main" id="{35D1CA38-9B6F-8FCF-5FED-D8495074C891}"/>
              </a:ext>
            </a:extLst>
          </p:cNvPr>
          <p:cNvPicPr>
            <a:picLocks noChangeAspect="1"/>
          </p:cNvPicPr>
          <p:nvPr/>
        </p:nvPicPr>
        <p:blipFill>
          <a:blip r:embed="rId7"/>
          <a:stretch>
            <a:fillRect/>
          </a:stretch>
        </p:blipFill>
        <p:spPr>
          <a:xfrm>
            <a:off x="24056201" y="8822595"/>
            <a:ext cx="6272410" cy="2751539"/>
          </a:xfrm>
          <a:prstGeom prst="rect">
            <a:avLst/>
          </a:prstGeom>
        </p:spPr>
      </p:pic>
    </p:spTree>
    <p:extLst>
      <p:ext uri="{BB962C8B-B14F-4D97-AF65-F5344CB8AC3E}">
        <p14:creationId xmlns:p14="http://schemas.microsoft.com/office/powerpoint/2010/main" val="41314793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12158</TotalTime>
  <Words>580</Words>
  <Application>Microsoft Office PowerPoint</Application>
  <PresentationFormat>Custom</PresentationFormat>
  <Paragraphs>61</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Benton Sans</vt:lpstr>
      <vt:lpstr>Calibri</vt:lpstr>
      <vt:lpstr>Calibri Light</vt:lpstr>
      <vt:lpstr>Garamond</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Tyler Towne</dc:creator>
  <cp:lastModifiedBy>Jessie Newell</cp:lastModifiedBy>
  <cp:revision>18</cp:revision>
  <cp:lastPrinted>2020-02-13T23:31:38Z</cp:lastPrinted>
  <dcterms:created xsi:type="dcterms:W3CDTF">2020-02-13T23:22:33Z</dcterms:created>
  <dcterms:modified xsi:type="dcterms:W3CDTF">2026-04-15T22:18:09Z</dcterms:modified>
</cp:coreProperties>
</file>