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Lst>
  <p:sldIdLst>
    <p:sldId id="256" r:id="rId2"/>
  </p:sldIdLst>
  <p:sldSz cx="43891200" cy="3291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userDrawn="1">
          <p15:clr>
            <a:srgbClr val="A4A3A4"/>
          </p15:clr>
        </p15:guide>
        <p15:guide id="2" pos="1382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82F40"/>
    <a:srgbClr val="FFFFFF"/>
    <a:srgbClr val="CEB888"/>
    <a:srgbClr val="F3EDE1"/>
    <a:srgbClr val="E7DC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4ABBB0D-F839-40A6-8109-268FC10B84A3}" v="5" dt="2026-02-11T19:20:59.66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588"/>
    <p:restoredTop sz="96327"/>
  </p:normalViewPr>
  <p:slideViewPr>
    <p:cSldViewPr snapToObjects="1">
      <p:cViewPr>
        <p:scale>
          <a:sx n="20" d="100"/>
          <a:sy n="20" d="100"/>
        </p:scale>
        <p:origin x="2580" y="426"/>
      </p:cViewPr>
      <p:guideLst>
        <p:guide orient="horz" pos="10368"/>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5387342"/>
            <a:ext cx="37307520" cy="11460480"/>
          </a:xfrm>
        </p:spPr>
        <p:txBody>
          <a:bodyPr anchor="b"/>
          <a:lstStyle>
            <a:lvl1pPr algn="ctr">
              <a:defRPr sz="28800"/>
            </a:lvl1pPr>
          </a:lstStyle>
          <a:p>
            <a:r>
              <a:rPr lang="en-US"/>
              <a:t>Click to edit Master title style</a:t>
            </a:r>
            <a:endParaRPr lang="en-US" dirty="0"/>
          </a:p>
        </p:txBody>
      </p:sp>
      <p:sp>
        <p:nvSpPr>
          <p:cNvPr id="3" name="Subtitle 2"/>
          <p:cNvSpPr>
            <a:spLocks noGrp="1"/>
          </p:cNvSpPr>
          <p:nvPr>
            <p:ph type="subTitle" idx="1"/>
          </p:nvPr>
        </p:nvSpPr>
        <p:spPr>
          <a:xfrm>
            <a:off x="5486400" y="17289782"/>
            <a:ext cx="32918400" cy="7947658"/>
          </a:xfrm>
        </p:spPr>
        <p:txBody>
          <a:bodyPr/>
          <a:lstStyle>
            <a:lvl1pPr marL="0" indent="0" algn="ctr">
              <a:buNone/>
              <a:defRPr sz="11520"/>
            </a:lvl1pPr>
            <a:lvl2pPr marL="2194560" indent="0" algn="ctr">
              <a:buNone/>
              <a:defRPr sz="9600"/>
            </a:lvl2pPr>
            <a:lvl3pPr marL="4389120" indent="0" algn="ctr">
              <a:buNone/>
              <a:defRPr sz="8640"/>
            </a:lvl3pPr>
            <a:lvl4pPr marL="6583680" indent="0" algn="ctr">
              <a:buNone/>
              <a:defRPr sz="7680"/>
            </a:lvl4pPr>
            <a:lvl5pPr marL="8778240" indent="0" algn="ctr">
              <a:buNone/>
              <a:defRPr sz="7680"/>
            </a:lvl5pPr>
            <a:lvl6pPr marL="10972800" indent="0" algn="ctr">
              <a:buNone/>
              <a:defRPr sz="7680"/>
            </a:lvl6pPr>
            <a:lvl7pPr marL="13167360" indent="0" algn="ctr">
              <a:buNone/>
              <a:defRPr sz="7680"/>
            </a:lvl7pPr>
            <a:lvl8pPr marL="15361920" indent="0" algn="ctr">
              <a:buNone/>
              <a:defRPr sz="7680"/>
            </a:lvl8pPr>
            <a:lvl9pPr marL="17556480" indent="0" algn="ctr">
              <a:buNone/>
              <a:defRPr sz="768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7A3F32C-38B0-B548-A78F-520DC007E7DF}" type="datetimeFigureOut">
              <a:rPr lang="en-US" smtClean="0"/>
              <a:t>3/31/2026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33614127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7A3F32C-38B0-B548-A78F-520DC007E7DF}" type="datetimeFigureOut">
              <a:rPr lang="en-US" smtClean="0"/>
              <a:t>3/31/2026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22512043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09642" y="1752600"/>
            <a:ext cx="9464040" cy="2789682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017522" y="1752600"/>
            <a:ext cx="27843480" cy="2789682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7A3F32C-38B0-B548-A78F-520DC007E7DF}" type="datetimeFigureOut">
              <a:rPr lang="en-US" smtClean="0"/>
              <a:t>3/31/2026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35457063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7A3F32C-38B0-B548-A78F-520DC007E7DF}" type="datetimeFigureOut">
              <a:rPr lang="en-US" smtClean="0"/>
              <a:t>3/31/2026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11311554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94662" y="8206749"/>
            <a:ext cx="37856160" cy="13693138"/>
          </a:xfrm>
        </p:spPr>
        <p:txBody>
          <a:bodyPr anchor="b"/>
          <a:lstStyle>
            <a:lvl1pPr>
              <a:defRPr sz="28800"/>
            </a:lvl1pPr>
          </a:lstStyle>
          <a:p>
            <a:r>
              <a:rPr lang="en-US"/>
              <a:t>Click to edit Master title style</a:t>
            </a:r>
            <a:endParaRPr lang="en-US" dirty="0"/>
          </a:p>
        </p:txBody>
      </p:sp>
      <p:sp>
        <p:nvSpPr>
          <p:cNvPr id="3" name="Text Placeholder 2"/>
          <p:cNvSpPr>
            <a:spLocks noGrp="1"/>
          </p:cNvSpPr>
          <p:nvPr>
            <p:ph type="body" idx="1"/>
          </p:nvPr>
        </p:nvSpPr>
        <p:spPr>
          <a:xfrm>
            <a:off x="2994662" y="22029429"/>
            <a:ext cx="37856160" cy="7200898"/>
          </a:xfrm>
        </p:spPr>
        <p:txBody>
          <a:bodyPr/>
          <a:lstStyle>
            <a:lvl1pPr marL="0" indent="0">
              <a:buNone/>
              <a:defRPr sz="11520">
                <a:solidFill>
                  <a:schemeClr val="tx1"/>
                </a:solidFill>
              </a:defRPr>
            </a:lvl1pPr>
            <a:lvl2pPr marL="2194560" indent="0">
              <a:buNone/>
              <a:defRPr sz="9600">
                <a:solidFill>
                  <a:schemeClr val="tx1">
                    <a:tint val="75000"/>
                  </a:schemeClr>
                </a:solidFill>
              </a:defRPr>
            </a:lvl2pPr>
            <a:lvl3pPr marL="4389120" indent="0">
              <a:buNone/>
              <a:defRPr sz="8640">
                <a:solidFill>
                  <a:schemeClr val="tx1">
                    <a:tint val="75000"/>
                  </a:schemeClr>
                </a:solidFill>
              </a:defRPr>
            </a:lvl3pPr>
            <a:lvl4pPr marL="6583680" indent="0">
              <a:buNone/>
              <a:defRPr sz="7680">
                <a:solidFill>
                  <a:schemeClr val="tx1">
                    <a:tint val="75000"/>
                  </a:schemeClr>
                </a:solidFill>
              </a:defRPr>
            </a:lvl4pPr>
            <a:lvl5pPr marL="8778240" indent="0">
              <a:buNone/>
              <a:defRPr sz="7680">
                <a:solidFill>
                  <a:schemeClr val="tx1">
                    <a:tint val="75000"/>
                  </a:schemeClr>
                </a:solidFill>
              </a:defRPr>
            </a:lvl5pPr>
            <a:lvl6pPr marL="10972800" indent="0">
              <a:buNone/>
              <a:defRPr sz="7680">
                <a:solidFill>
                  <a:schemeClr val="tx1">
                    <a:tint val="75000"/>
                  </a:schemeClr>
                </a:solidFill>
              </a:defRPr>
            </a:lvl6pPr>
            <a:lvl7pPr marL="13167360" indent="0">
              <a:buNone/>
              <a:defRPr sz="7680">
                <a:solidFill>
                  <a:schemeClr val="tx1">
                    <a:tint val="75000"/>
                  </a:schemeClr>
                </a:solidFill>
              </a:defRPr>
            </a:lvl7pPr>
            <a:lvl8pPr marL="15361920" indent="0">
              <a:buNone/>
              <a:defRPr sz="7680">
                <a:solidFill>
                  <a:schemeClr val="tx1">
                    <a:tint val="75000"/>
                  </a:schemeClr>
                </a:solidFill>
              </a:defRPr>
            </a:lvl8pPr>
            <a:lvl9pPr marL="17556480" indent="0">
              <a:buNone/>
              <a:defRPr sz="768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7A3F32C-38B0-B548-A78F-520DC007E7DF}" type="datetimeFigureOut">
              <a:rPr lang="en-US" smtClean="0"/>
              <a:t>3/31/2026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37693698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017520" y="8763000"/>
            <a:ext cx="1865376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2219920" y="8763000"/>
            <a:ext cx="1865376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7A3F32C-38B0-B548-A78F-520DC007E7DF}" type="datetimeFigureOut">
              <a:rPr lang="en-US" smtClean="0"/>
              <a:t>3/31/2026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8788258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23237" y="1752607"/>
            <a:ext cx="37856160" cy="6362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3023242" y="8069582"/>
            <a:ext cx="18568032"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Click to edit Master text styles</a:t>
            </a:r>
          </a:p>
        </p:txBody>
      </p:sp>
      <p:sp>
        <p:nvSpPr>
          <p:cNvPr id="4" name="Content Placeholder 3"/>
          <p:cNvSpPr>
            <a:spLocks noGrp="1"/>
          </p:cNvSpPr>
          <p:nvPr>
            <p:ph sz="half" idx="2"/>
          </p:nvPr>
        </p:nvSpPr>
        <p:spPr>
          <a:xfrm>
            <a:off x="3023242" y="12024360"/>
            <a:ext cx="18568032"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2219922" y="8069582"/>
            <a:ext cx="18659477"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Click to edit Master text styles</a:t>
            </a:r>
          </a:p>
        </p:txBody>
      </p:sp>
      <p:sp>
        <p:nvSpPr>
          <p:cNvPr id="6" name="Content Placeholder 5"/>
          <p:cNvSpPr>
            <a:spLocks noGrp="1"/>
          </p:cNvSpPr>
          <p:nvPr>
            <p:ph sz="quarter" idx="4"/>
          </p:nvPr>
        </p:nvSpPr>
        <p:spPr>
          <a:xfrm>
            <a:off x="22219922" y="12024360"/>
            <a:ext cx="18659477"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7A3F32C-38B0-B548-A78F-520DC007E7DF}" type="datetimeFigureOut">
              <a:rPr lang="en-US" smtClean="0"/>
              <a:t>3/31/2026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34106453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7A3F32C-38B0-B548-A78F-520DC007E7DF}" type="datetimeFigureOut">
              <a:rPr lang="en-US" smtClean="0"/>
              <a:t>3/31/2026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38693081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A3F32C-38B0-B548-A78F-520DC007E7DF}" type="datetimeFigureOut">
              <a:rPr lang="en-US" smtClean="0"/>
              <a:t>3/31/2026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6243983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Content Placeholder 2"/>
          <p:cNvSpPr>
            <a:spLocks noGrp="1"/>
          </p:cNvSpPr>
          <p:nvPr>
            <p:ph idx="1"/>
          </p:nvPr>
        </p:nvSpPr>
        <p:spPr>
          <a:xfrm>
            <a:off x="18659477" y="4739647"/>
            <a:ext cx="22219920" cy="23393400"/>
          </a:xfrm>
        </p:spPr>
        <p:txBody>
          <a:bodyPr/>
          <a:lstStyle>
            <a:lvl1pPr>
              <a:defRPr sz="15360"/>
            </a:lvl1pPr>
            <a:lvl2pPr>
              <a:defRPr sz="13440"/>
            </a:lvl2pPr>
            <a:lvl3pPr>
              <a:defRPr sz="11520"/>
            </a:lvl3pPr>
            <a:lvl4pPr>
              <a:defRPr sz="9600"/>
            </a:lvl4pPr>
            <a:lvl5pPr>
              <a:defRPr sz="9600"/>
            </a:lvl5pPr>
            <a:lvl6pPr>
              <a:defRPr sz="9600"/>
            </a:lvl6pPr>
            <a:lvl7pPr>
              <a:defRPr sz="9600"/>
            </a:lvl7pPr>
            <a:lvl8pPr>
              <a:defRPr sz="9600"/>
            </a:lvl8pPr>
            <a:lvl9pPr>
              <a:defRPr sz="9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Click to edit Master text styles</a:t>
            </a:r>
          </a:p>
        </p:txBody>
      </p:sp>
      <p:sp>
        <p:nvSpPr>
          <p:cNvPr id="5" name="Date Placeholder 4"/>
          <p:cNvSpPr>
            <a:spLocks noGrp="1"/>
          </p:cNvSpPr>
          <p:nvPr>
            <p:ph type="dt" sz="half" idx="10"/>
          </p:nvPr>
        </p:nvSpPr>
        <p:spPr/>
        <p:txBody>
          <a:bodyPr/>
          <a:lstStyle/>
          <a:p>
            <a:fld id="{27A3F32C-38B0-B548-A78F-520DC007E7DF}" type="datetimeFigureOut">
              <a:rPr lang="en-US" smtClean="0"/>
              <a:t>3/31/2026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22147111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Picture Placeholder 2"/>
          <p:cNvSpPr>
            <a:spLocks noGrp="1" noChangeAspect="1"/>
          </p:cNvSpPr>
          <p:nvPr>
            <p:ph type="pic" idx="1"/>
          </p:nvPr>
        </p:nvSpPr>
        <p:spPr>
          <a:xfrm>
            <a:off x="18659477" y="4739647"/>
            <a:ext cx="22219920" cy="23393400"/>
          </a:xfrm>
        </p:spPr>
        <p:txBody>
          <a:bodyPr anchor="t"/>
          <a:lstStyle>
            <a:lvl1pPr marL="0" indent="0">
              <a:buNone/>
              <a:defRPr sz="15360"/>
            </a:lvl1pPr>
            <a:lvl2pPr marL="2194560" indent="0">
              <a:buNone/>
              <a:defRPr sz="13440"/>
            </a:lvl2pPr>
            <a:lvl3pPr marL="4389120" indent="0">
              <a:buNone/>
              <a:defRPr sz="1152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n-US"/>
              <a:t>Click icon to add picture</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Click to edit Master text styles</a:t>
            </a:r>
          </a:p>
        </p:txBody>
      </p:sp>
      <p:sp>
        <p:nvSpPr>
          <p:cNvPr id="5" name="Date Placeholder 4"/>
          <p:cNvSpPr>
            <a:spLocks noGrp="1"/>
          </p:cNvSpPr>
          <p:nvPr>
            <p:ph type="dt" sz="half" idx="10"/>
          </p:nvPr>
        </p:nvSpPr>
        <p:spPr/>
        <p:txBody>
          <a:bodyPr/>
          <a:lstStyle/>
          <a:p>
            <a:fld id="{27A3F32C-38B0-B548-A78F-520DC007E7DF}" type="datetimeFigureOut">
              <a:rPr lang="en-US" smtClean="0"/>
              <a:t>3/31/2026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33703305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17520" y="1752607"/>
            <a:ext cx="37856160" cy="6362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017520" y="8763000"/>
            <a:ext cx="37856160" cy="2088642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017520" y="30510487"/>
            <a:ext cx="9875520" cy="1752600"/>
          </a:xfrm>
          <a:prstGeom prst="rect">
            <a:avLst/>
          </a:prstGeom>
        </p:spPr>
        <p:txBody>
          <a:bodyPr vert="horz" lIns="91440" tIns="45720" rIns="91440" bIns="45720" rtlCol="0" anchor="ctr"/>
          <a:lstStyle>
            <a:lvl1pPr algn="l">
              <a:defRPr sz="5760">
                <a:solidFill>
                  <a:schemeClr val="tx1">
                    <a:tint val="75000"/>
                  </a:schemeClr>
                </a:solidFill>
              </a:defRPr>
            </a:lvl1pPr>
          </a:lstStyle>
          <a:p>
            <a:fld id="{27A3F32C-38B0-B548-A78F-520DC007E7DF}" type="datetimeFigureOut">
              <a:rPr lang="en-US" smtClean="0"/>
              <a:t>3/31/2026</a:t>
            </a:fld>
            <a:endParaRPr lang="en-US"/>
          </a:p>
        </p:txBody>
      </p:sp>
      <p:sp>
        <p:nvSpPr>
          <p:cNvPr id="5" name="Footer Placeholder 4"/>
          <p:cNvSpPr>
            <a:spLocks noGrp="1"/>
          </p:cNvSpPr>
          <p:nvPr>
            <p:ph type="ftr" sz="quarter" idx="3"/>
          </p:nvPr>
        </p:nvSpPr>
        <p:spPr>
          <a:xfrm>
            <a:off x="14538960" y="30510487"/>
            <a:ext cx="14813280" cy="1752600"/>
          </a:xfrm>
          <a:prstGeom prst="rect">
            <a:avLst/>
          </a:prstGeom>
        </p:spPr>
        <p:txBody>
          <a:bodyPr vert="horz" lIns="91440" tIns="45720" rIns="91440" bIns="45720" rtlCol="0" anchor="ctr"/>
          <a:lstStyle>
            <a:lvl1pPr algn="ctr">
              <a:defRPr sz="576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0998160" y="30510487"/>
            <a:ext cx="9875520" cy="1752600"/>
          </a:xfrm>
          <a:prstGeom prst="rect">
            <a:avLst/>
          </a:prstGeom>
        </p:spPr>
        <p:txBody>
          <a:bodyPr vert="horz" lIns="91440" tIns="45720" rIns="91440" bIns="45720" rtlCol="0" anchor="ctr"/>
          <a:lstStyle>
            <a:lvl1pPr algn="r">
              <a:defRPr sz="5760">
                <a:solidFill>
                  <a:schemeClr val="tx1">
                    <a:tint val="75000"/>
                  </a:schemeClr>
                </a:solidFill>
              </a:defRPr>
            </a:lvl1pPr>
          </a:lstStyle>
          <a:p>
            <a:fld id="{42E1C02B-4381-A949-87F7-00D5CA5C0694}" type="slidenum">
              <a:rPr lang="en-US" smtClean="0"/>
              <a:t>‹#›</a:t>
            </a:fld>
            <a:endParaRPr lang="en-US"/>
          </a:p>
        </p:txBody>
      </p:sp>
    </p:spTree>
    <p:extLst>
      <p:ext uri="{BB962C8B-B14F-4D97-AF65-F5344CB8AC3E}">
        <p14:creationId xmlns:p14="http://schemas.microsoft.com/office/powerpoint/2010/main" val="2370714850"/>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4389120" rtl="0" eaLnBrk="1" latinLnBrk="0" hangingPunct="1">
        <a:lnSpc>
          <a:spcPct val="90000"/>
        </a:lnSpc>
        <a:spcBef>
          <a:spcPct val="0"/>
        </a:spcBef>
        <a:buNone/>
        <a:defRPr sz="21120" kern="1200">
          <a:solidFill>
            <a:schemeClr val="tx1"/>
          </a:solidFill>
          <a:latin typeface="+mj-lt"/>
          <a:ea typeface="+mj-ea"/>
          <a:cs typeface="+mj-cs"/>
        </a:defRPr>
      </a:lvl1pPr>
    </p:titleStyle>
    <p:bodyStyle>
      <a:lvl1pPr marL="1097280" indent="-1097280" algn="l" defTabSz="4389120" rtl="0" eaLnBrk="1" latinLnBrk="0" hangingPunct="1">
        <a:lnSpc>
          <a:spcPct val="90000"/>
        </a:lnSpc>
        <a:spcBef>
          <a:spcPts val="4800"/>
        </a:spcBef>
        <a:buFont typeface="Arial" panose="020B0604020202020204" pitchFamily="34" charset="0"/>
        <a:buChar char="•"/>
        <a:defRPr sz="13440" kern="1200">
          <a:solidFill>
            <a:schemeClr val="tx1"/>
          </a:solidFill>
          <a:latin typeface="+mn-lt"/>
          <a:ea typeface="+mn-ea"/>
          <a:cs typeface="+mn-cs"/>
        </a:defRPr>
      </a:lvl1pPr>
      <a:lvl2pPr marL="3291840" indent="-1097280" algn="l" defTabSz="4389120" rtl="0" eaLnBrk="1" latinLnBrk="0" hangingPunct="1">
        <a:lnSpc>
          <a:spcPct val="90000"/>
        </a:lnSpc>
        <a:spcBef>
          <a:spcPts val="2400"/>
        </a:spcBef>
        <a:buFont typeface="Arial" panose="020B0604020202020204" pitchFamily="34" charset="0"/>
        <a:buChar char="•"/>
        <a:defRPr sz="11520" kern="1200">
          <a:solidFill>
            <a:schemeClr val="tx1"/>
          </a:solidFill>
          <a:latin typeface="+mn-lt"/>
          <a:ea typeface="+mn-ea"/>
          <a:cs typeface="+mn-cs"/>
        </a:defRPr>
      </a:lvl2pPr>
      <a:lvl3pPr marL="5486400" indent="-1097280" algn="l" defTabSz="4389120" rtl="0" eaLnBrk="1" latinLnBrk="0" hangingPunct="1">
        <a:lnSpc>
          <a:spcPct val="90000"/>
        </a:lnSpc>
        <a:spcBef>
          <a:spcPts val="2400"/>
        </a:spcBef>
        <a:buFont typeface="Arial" panose="020B0604020202020204" pitchFamily="34" charset="0"/>
        <a:buChar char="•"/>
        <a:defRPr sz="9600" kern="1200">
          <a:solidFill>
            <a:schemeClr val="tx1"/>
          </a:solidFill>
          <a:latin typeface="+mn-lt"/>
          <a:ea typeface="+mn-ea"/>
          <a:cs typeface="+mn-cs"/>
        </a:defRPr>
      </a:lvl3pPr>
      <a:lvl4pPr marL="76809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4pPr>
      <a:lvl5pPr marL="987552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5pPr>
      <a:lvl6pPr marL="1207008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6pPr>
      <a:lvl7pPr marL="1426464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7pPr>
      <a:lvl8pPr marL="1645920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8pPr>
      <a:lvl9pPr marL="186537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9pPr>
    </p:bodyStyle>
    <p:otherStyle>
      <a:defPPr>
        <a:defRPr lang="en-US"/>
      </a:defPPr>
      <a:lvl1pPr marL="0" algn="l" defTabSz="4389120" rtl="0" eaLnBrk="1" latinLnBrk="0" hangingPunct="1">
        <a:defRPr sz="8640" kern="1200">
          <a:solidFill>
            <a:schemeClr val="tx1"/>
          </a:solidFill>
          <a:latin typeface="+mn-lt"/>
          <a:ea typeface="+mn-ea"/>
          <a:cs typeface="+mn-cs"/>
        </a:defRPr>
      </a:lvl1pPr>
      <a:lvl2pPr marL="2194560" algn="l" defTabSz="4389120" rtl="0" eaLnBrk="1" latinLnBrk="0" hangingPunct="1">
        <a:defRPr sz="8640" kern="1200">
          <a:solidFill>
            <a:schemeClr val="tx1"/>
          </a:solidFill>
          <a:latin typeface="+mn-lt"/>
          <a:ea typeface="+mn-ea"/>
          <a:cs typeface="+mn-cs"/>
        </a:defRPr>
      </a:lvl2pPr>
      <a:lvl3pPr marL="4389120" algn="l" defTabSz="4389120" rtl="0" eaLnBrk="1" latinLnBrk="0" hangingPunct="1">
        <a:defRPr sz="8640" kern="1200">
          <a:solidFill>
            <a:schemeClr val="tx1"/>
          </a:solidFill>
          <a:latin typeface="+mn-lt"/>
          <a:ea typeface="+mn-ea"/>
          <a:cs typeface="+mn-cs"/>
        </a:defRPr>
      </a:lvl3pPr>
      <a:lvl4pPr marL="6583680" algn="l" defTabSz="4389120" rtl="0" eaLnBrk="1" latinLnBrk="0" hangingPunct="1">
        <a:defRPr sz="8640" kern="1200">
          <a:solidFill>
            <a:schemeClr val="tx1"/>
          </a:solidFill>
          <a:latin typeface="+mn-lt"/>
          <a:ea typeface="+mn-ea"/>
          <a:cs typeface="+mn-cs"/>
        </a:defRPr>
      </a:lvl4pPr>
      <a:lvl5pPr marL="8778240" algn="l" defTabSz="4389120" rtl="0" eaLnBrk="1" latinLnBrk="0" hangingPunct="1">
        <a:defRPr sz="8640" kern="1200">
          <a:solidFill>
            <a:schemeClr val="tx1"/>
          </a:solidFill>
          <a:latin typeface="+mn-lt"/>
          <a:ea typeface="+mn-ea"/>
          <a:cs typeface="+mn-cs"/>
        </a:defRPr>
      </a:lvl5pPr>
      <a:lvl6pPr marL="10972800" algn="l" defTabSz="4389120" rtl="0" eaLnBrk="1" latinLnBrk="0" hangingPunct="1">
        <a:defRPr sz="8640" kern="1200">
          <a:solidFill>
            <a:schemeClr val="tx1"/>
          </a:solidFill>
          <a:latin typeface="+mn-lt"/>
          <a:ea typeface="+mn-ea"/>
          <a:cs typeface="+mn-cs"/>
        </a:defRPr>
      </a:lvl6pPr>
      <a:lvl7pPr marL="13167360" algn="l" defTabSz="4389120" rtl="0" eaLnBrk="1" latinLnBrk="0" hangingPunct="1">
        <a:defRPr sz="8640" kern="1200">
          <a:solidFill>
            <a:schemeClr val="tx1"/>
          </a:solidFill>
          <a:latin typeface="+mn-lt"/>
          <a:ea typeface="+mn-ea"/>
          <a:cs typeface="+mn-cs"/>
        </a:defRPr>
      </a:lvl7pPr>
      <a:lvl8pPr marL="15361920" algn="l" defTabSz="4389120" rtl="0" eaLnBrk="1" latinLnBrk="0" hangingPunct="1">
        <a:defRPr sz="8640" kern="1200">
          <a:solidFill>
            <a:schemeClr val="tx1"/>
          </a:solidFill>
          <a:latin typeface="+mn-lt"/>
          <a:ea typeface="+mn-ea"/>
          <a:cs typeface="+mn-cs"/>
        </a:defRPr>
      </a:lvl8pPr>
      <a:lvl9pPr marL="17556480" algn="l" defTabSz="4389120" rtl="0" eaLnBrk="1" latinLnBrk="0" hangingPunct="1">
        <a:defRPr sz="86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7B5B2F4-AC80-4B4A-83D0-F69ECAF1CBF9}"/>
              </a:ext>
            </a:extLst>
          </p:cNvPr>
          <p:cNvSpPr txBox="1"/>
          <p:nvPr/>
        </p:nvSpPr>
        <p:spPr>
          <a:xfrm>
            <a:off x="13464567" y="2359520"/>
            <a:ext cx="16968069" cy="4278094"/>
          </a:xfrm>
          <a:prstGeom prst="rect">
            <a:avLst/>
          </a:prstGeom>
          <a:noFill/>
        </p:spPr>
        <p:txBody>
          <a:bodyPr wrap="square" rtlCol="0">
            <a:spAutoFit/>
          </a:bodyPr>
          <a:lstStyle/>
          <a:p>
            <a:pPr algn="ctr"/>
            <a:r>
              <a:rPr lang="en-US" sz="8533" b="1" dirty="0">
                <a:latin typeface="Garamond" panose="02020404030301010803" pitchFamily="18" charset="0"/>
              </a:rPr>
              <a:t>The Effects of Home Field Advantage in Sports</a:t>
            </a:r>
          </a:p>
          <a:p>
            <a:pPr algn="ctr"/>
            <a:r>
              <a:rPr lang="en-US" sz="5867" dirty="0">
                <a:latin typeface="Garamond" panose="02020404030301010803" pitchFamily="18" charset="0"/>
              </a:rPr>
              <a:t>Alex Bashkinov</a:t>
            </a:r>
          </a:p>
          <a:p>
            <a:pPr algn="ctr"/>
            <a:r>
              <a:rPr lang="en-US" sz="4267" dirty="0">
                <a:latin typeface="Garamond" panose="02020404030301010803" pitchFamily="18" charset="0"/>
              </a:rPr>
              <a:t>The Collegiate School at Florida State University Panama City</a:t>
            </a:r>
          </a:p>
        </p:txBody>
      </p:sp>
      <p:cxnSp>
        <p:nvCxnSpPr>
          <p:cNvPr id="3" name="Straight Connector 2">
            <a:extLst>
              <a:ext uri="{FF2B5EF4-FFF2-40B4-BE49-F238E27FC236}">
                <a16:creationId xmlns:a16="http://schemas.microsoft.com/office/drawing/2014/main" id="{D0AF5D4E-5C2E-9047-88C1-238DBEC48E8B}"/>
              </a:ext>
            </a:extLst>
          </p:cNvPr>
          <p:cNvCxnSpPr/>
          <p:nvPr/>
        </p:nvCxnSpPr>
        <p:spPr>
          <a:xfrm>
            <a:off x="3277565" y="6892983"/>
            <a:ext cx="37324721" cy="0"/>
          </a:xfrm>
          <a:prstGeom prst="line">
            <a:avLst/>
          </a:prstGeom>
          <a:ln w="57150">
            <a:solidFill>
              <a:srgbClr val="782F4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A379E53-11E7-1546-91C8-110BFEAE91CD}"/>
              </a:ext>
            </a:extLst>
          </p:cNvPr>
          <p:cNvCxnSpPr/>
          <p:nvPr/>
        </p:nvCxnSpPr>
        <p:spPr>
          <a:xfrm>
            <a:off x="3277566" y="2382135"/>
            <a:ext cx="37324721" cy="0"/>
          </a:xfrm>
          <a:prstGeom prst="line">
            <a:avLst/>
          </a:prstGeom>
          <a:ln w="57150">
            <a:solidFill>
              <a:srgbClr val="782F40"/>
            </a:solidFill>
          </a:ln>
        </p:spPr>
        <p:style>
          <a:lnRef idx="1">
            <a:schemeClr val="accent1"/>
          </a:lnRef>
          <a:fillRef idx="0">
            <a:schemeClr val="accent1"/>
          </a:fillRef>
          <a:effectRef idx="0">
            <a:schemeClr val="accent1"/>
          </a:effectRef>
          <a:fontRef idx="minor">
            <a:schemeClr val="tx1"/>
          </a:fontRef>
        </p:style>
      </p:cxnSp>
      <p:sp>
        <p:nvSpPr>
          <p:cNvPr id="17" name="Rounded Rectangle 16">
            <a:extLst>
              <a:ext uri="{FF2B5EF4-FFF2-40B4-BE49-F238E27FC236}">
                <a16:creationId xmlns:a16="http://schemas.microsoft.com/office/drawing/2014/main" id="{61739502-9E18-514A-A0EA-F79EF05B8A3C}"/>
              </a:ext>
            </a:extLst>
          </p:cNvPr>
          <p:cNvSpPr/>
          <p:nvPr/>
        </p:nvSpPr>
        <p:spPr>
          <a:xfrm>
            <a:off x="3378293" y="16459200"/>
            <a:ext cx="11921067" cy="13682133"/>
          </a:xfrm>
          <a:prstGeom prst="roundRect">
            <a:avLst/>
          </a:prstGeom>
          <a:noFill/>
          <a:ln w="76200">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US" sz="3319" dirty="0">
              <a:solidFill>
                <a:schemeClr val="tx1"/>
              </a:solidFill>
              <a:latin typeface="Garamond" panose="02020404030301010803" pitchFamily="18" charset="0"/>
            </a:endParaRPr>
          </a:p>
          <a:p>
            <a:endParaRPr lang="en-US" sz="3319" dirty="0">
              <a:solidFill>
                <a:schemeClr val="tx1"/>
              </a:solidFill>
              <a:latin typeface="Garamond" panose="02020404030301010803" pitchFamily="18" charset="0"/>
            </a:endParaRPr>
          </a:p>
          <a:p>
            <a:endParaRPr lang="en-US" sz="3319" dirty="0">
              <a:solidFill>
                <a:schemeClr val="tx1"/>
              </a:solidFill>
              <a:latin typeface="Garamond" panose="02020404030301010803" pitchFamily="18" charset="0"/>
            </a:endParaRPr>
          </a:p>
          <a:p>
            <a:r>
              <a:rPr lang="en-US" sz="2667" dirty="0">
                <a:solidFill>
                  <a:schemeClr val="tx1"/>
                </a:solidFill>
              </a:rPr>
              <a:t>Home field advantage is a common concept in sports that suggests teams perform better when playing in their own stadium. Many studies show that teams often win more games at home compared to when they travel. Researchers believe this advantage may come from several factors including fan support, familiarity with the playing environment, and the lack of travel fatigue.</a:t>
            </a:r>
            <a:br>
              <a:rPr lang="en-US" sz="2667" dirty="0">
                <a:solidFill>
                  <a:schemeClr val="tx1"/>
                </a:solidFill>
              </a:rPr>
            </a:br>
            <a:endParaRPr lang="en-US" sz="2667" dirty="0">
              <a:solidFill>
                <a:schemeClr val="tx1"/>
              </a:solidFill>
            </a:endParaRPr>
          </a:p>
          <a:p>
            <a:r>
              <a:rPr lang="en-US" sz="2667" dirty="0">
                <a:solidFill>
                  <a:schemeClr val="tx1"/>
                </a:solidFill>
              </a:rPr>
              <a:t>Although many studies support the idea of home field advantage, the strength of the effect can vary depending on the sport and the data used. Some studies only analyze one sport or use older data. Because of this, it is useful to examine the relationship between game location and team performance using statistical methods.</a:t>
            </a:r>
          </a:p>
          <a:p>
            <a:br>
              <a:rPr lang="en-US" sz="3467" dirty="0">
                <a:solidFill>
                  <a:schemeClr val="tx1"/>
                </a:solidFill>
              </a:rPr>
            </a:br>
            <a:endParaRPr lang="en-US" sz="3360" dirty="0">
              <a:solidFill>
                <a:schemeClr val="tx1"/>
              </a:solidFill>
            </a:endParaRPr>
          </a:p>
          <a:p>
            <a:endParaRPr lang="en-US" sz="3360" dirty="0">
              <a:solidFill>
                <a:schemeClr val="tx1"/>
              </a:solidFill>
            </a:endParaRPr>
          </a:p>
          <a:p>
            <a:endParaRPr lang="en-US" sz="3360" dirty="0">
              <a:solidFill>
                <a:schemeClr val="tx1"/>
              </a:solidFill>
            </a:endParaRPr>
          </a:p>
          <a:p>
            <a:r>
              <a:rPr lang="en-US" sz="3360" dirty="0">
                <a:solidFill>
                  <a:schemeClr val="tx1"/>
                </a:solidFill>
              </a:rPr>
              <a:t>This study uses regression analysis to test whether playing at home significantly increases a team’s winning percentage.</a:t>
            </a:r>
          </a:p>
          <a:p>
            <a:endParaRPr lang="en-US" sz="3360" dirty="0">
              <a:solidFill>
                <a:schemeClr val="tx1"/>
              </a:solidFill>
            </a:endParaRPr>
          </a:p>
          <a:p>
            <a:endParaRPr lang="en-US" sz="3360" dirty="0">
              <a:solidFill>
                <a:schemeClr val="tx1"/>
              </a:solidFill>
            </a:endParaRPr>
          </a:p>
          <a:p>
            <a:endParaRPr lang="en-US" sz="3360" dirty="0">
              <a:solidFill>
                <a:schemeClr val="tx1"/>
              </a:solidFill>
            </a:endParaRPr>
          </a:p>
          <a:p>
            <a:endParaRPr lang="en-US" sz="3360" dirty="0">
              <a:solidFill>
                <a:schemeClr val="tx1"/>
              </a:solidFill>
            </a:endParaRPr>
          </a:p>
          <a:p>
            <a:br>
              <a:rPr lang="en-US" sz="3733" dirty="0">
                <a:solidFill>
                  <a:schemeClr val="tx1"/>
                </a:solidFill>
              </a:rPr>
            </a:br>
            <a:endParaRPr lang="en-US" sz="3733" dirty="0">
              <a:solidFill>
                <a:schemeClr val="tx1"/>
              </a:solidFill>
            </a:endParaRPr>
          </a:p>
        </p:txBody>
      </p:sp>
      <p:sp>
        <p:nvSpPr>
          <p:cNvPr id="18" name="Rounded Rectangle 17">
            <a:extLst>
              <a:ext uri="{FF2B5EF4-FFF2-40B4-BE49-F238E27FC236}">
                <a16:creationId xmlns:a16="http://schemas.microsoft.com/office/drawing/2014/main" id="{68ACCF93-840C-E048-BB07-3B7B83391E97}"/>
              </a:ext>
            </a:extLst>
          </p:cNvPr>
          <p:cNvSpPr/>
          <p:nvPr/>
        </p:nvSpPr>
        <p:spPr>
          <a:xfrm>
            <a:off x="16042097" y="7757608"/>
            <a:ext cx="11921067" cy="8534144"/>
          </a:xfrm>
          <a:prstGeom prst="roundRect">
            <a:avLst/>
          </a:prstGeom>
          <a:noFill/>
          <a:ln w="76200">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541853" indent="-541853">
              <a:buFont typeface="Arial" panose="020B0604020202020204" pitchFamily="34" charset="0"/>
              <a:buChar char="•"/>
            </a:pPr>
            <a:endParaRPr lang="en-US" sz="3319" dirty="0">
              <a:solidFill>
                <a:schemeClr val="tx1"/>
              </a:solidFill>
            </a:endParaRPr>
          </a:p>
          <a:p>
            <a:pPr marL="541853" indent="-541853">
              <a:buFont typeface="Arial" panose="020B0604020202020204" pitchFamily="34" charset="0"/>
              <a:buChar char="•"/>
            </a:pPr>
            <a:endParaRPr lang="en-US" sz="3319" dirty="0">
              <a:solidFill>
                <a:schemeClr val="tx1"/>
              </a:solidFill>
            </a:endParaRPr>
          </a:p>
          <a:p>
            <a:endParaRPr lang="en-US" sz="2800" dirty="0">
              <a:solidFill>
                <a:schemeClr val="tx1"/>
              </a:solidFill>
            </a:endParaRPr>
          </a:p>
          <a:p>
            <a:r>
              <a:rPr lang="en-US" sz="2800" dirty="0">
                <a:solidFill>
                  <a:schemeClr val="tx1"/>
                </a:solidFill>
              </a:rPr>
              <a:t>This study uses publicly available game statistics from professional sports leagues. The data includes sixty observations of team performance. The independent variable is game location, coded as 0 for away games and 1 for home games. The dependent variable is team winning percentage.</a:t>
            </a:r>
          </a:p>
          <a:p>
            <a:r>
              <a:rPr lang="en-US" sz="2800" dirty="0">
                <a:solidFill>
                  <a:schemeClr val="tx1"/>
                </a:solidFill>
              </a:rPr>
              <a:t>A linear regression model was used to determine whether game location significantly predicts winning percentage. The regression equation used in this study is:</a:t>
            </a:r>
          </a:p>
          <a:p>
            <a:r>
              <a:rPr lang="en-US" sz="2800" dirty="0">
                <a:solidFill>
                  <a:schemeClr val="tx1"/>
                </a:solidFill>
              </a:rPr>
              <a:t>Win % = 0.3118 + 0.1255(Home)</a:t>
            </a:r>
          </a:p>
          <a:p>
            <a:r>
              <a:rPr lang="en-US" sz="2800" dirty="0">
                <a:solidFill>
                  <a:schemeClr val="tx1"/>
                </a:solidFill>
              </a:rPr>
              <a:t>This model estimates how much winning percentage changes when a team plays at home.</a:t>
            </a:r>
          </a:p>
          <a:p>
            <a:endParaRPr lang="en-US" sz="2800" dirty="0">
              <a:solidFill>
                <a:schemeClr val="tx1"/>
              </a:solidFill>
            </a:endParaRPr>
          </a:p>
          <a:p>
            <a:r>
              <a:rPr lang="en-US" sz="2800" dirty="0">
                <a:solidFill>
                  <a:schemeClr val="tx1"/>
                </a:solidFill>
              </a:rPr>
              <a:t>Participants:</a:t>
            </a:r>
          </a:p>
          <a:p>
            <a:r>
              <a:rPr lang="en-US" sz="2800" dirty="0">
                <a:solidFill>
                  <a:schemeClr val="tx1">
                    <a:lumMod val="95000"/>
                    <a:lumOff val="5000"/>
                  </a:schemeClr>
                </a:solidFill>
              </a:rPr>
              <a:t>This study does not use human participants. Instead, the data comes from sixty recorded games from professional </a:t>
            </a:r>
            <a:r>
              <a:rPr lang="en-US" sz="2800" dirty="0"/>
              <a:t>sports </a:t>
            </a:r>
            <a:r>
              <a:rPr lang="en-US" sz="3360" dirty="0"/>
              <a:t>leagues. All data was collected from publicly available sports statistics.</a:t>
            </a:r>
            <a:endParaRPr lang="en-US" sz="3319" dirty="0">
              <a:solidFill>
                <a:schemeClr val="tx1"/>
              </a:solidFill>
            </a:endParaRPr>
          </a:p>
        </p:txBody>
      </p:sp>
      <p:sp>
        <p:nvSpPr>
          <p:cNvPr id="19" name="Rounded Rectangle 18">
            <a:extLst>
              <a:ext uri="{FF2B5EF4-FFF2-40B4-BE49-F238E27FC236}">
                <a16:creationId xmlns:a16="http://schemas.microsoft.com/office/drawing/2014/main" id="{105F2585-F4D4-144D-AB0C-715D32F02E70}"/>
              </a:ext>
            </a:extLst>
          </p:cNvPr>
          <p:cNvSpPr/>
          <p:nvPr/>
        </p:nvSpPr>
        <p:spPr>
          <a:xfrm>
            <a:off x="28921480" y="7757609"/>
            <a:ext cx="11921067" cy="15808960"/>
          </a:xfrm>
          <a:prstGeom prst="roundRect">
            <a:avLst/>
          </a:prstGeom>
          <a:noFill/>
          <a:ln w="76200">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US" sz="3319" dirty="0">
              <a:solidFill>
                <a:schemeClr val="tx1"/>
              </a:solidFill>
              <a:latin typeface="Garamond" panose="02020404030301010803" pitchFamily="18" charset="0"/>
            </a:endParaRPr>
          </a:p>
          <a:p>
            <a:endParaRPr lang="en-US" sz="3319" dirty="0">
              <a:solidFill>
                <a:schemeClr val="tx1"/>
              </a:solidFill>
              <a:latin typeface="Garamond" panose="02020404030301010803" pitchFamily="18" charset="0"/>
            </a:endParaRPr>
          </a:p>
          <a:p>
            <a:endParaRPr lang="en-US" sz="2800" dirty="0">
              <a:solidFill>
                <a:schemeClr val="tx1"/>
              </a:solidFill>
              <a:latin typeface="Garamond" panose="02020404030301010803" pitchFamily="18" charset="0"/>
            </a:endParaRPr>
          </a:p>
          <a:p>
            <a:r>
              <a:rPr lang="en-US" sz="3000" dirty="0">
                <a:solidFill>
                  <a:schemeClr val="tx1"/>
                </a:solidFill>
              </a:rPr>
              <a:t>The results support the idea that home field advantage has a measurable impact on team performance. The regression model shows that playing at home increases predicted winning percentage by about twelve percent.</a:t>
            </a:r>
            <a:br>
              <a:rPr lang="en-US" sz="3000" dirty="0">
                <a:solidFill>
                  <a:schemeClr val="tx1"/>
                </a:solidFill>
              </a:rPr>
            </a:br>
            <a:endParaRPr lang="en-US" sz="3000" dirty="0">
              <a:solidFill>
                <a:schemeClr val="tx1"/>
              </a:solidFill>
            </a:endParaRPr>
          </a:p>
          <a:p>
            <a:r>
              <a:rPr lang="en-US" sz="3000" dirty="0">
                <a:solidFill>
                  <a:schemeClr val="tx1"/>
                </a:solidFill>
              </a:rPr>
              <a:t>One possible explanation is crowd support, which can increase player motivation and confidence. Familiarity with the stadium environment may also give home teams an advantage. Travel fatigue may also affect away teams.</a:t>
            </a:r>
            <a:br>
              <a:rPr lang="en-US" sz="3000" dirty="0">
                <a:solidFill>
                  <a:schemeClr val="tx1"/>
                </a:solidFill>
              </a:rPr>
            </a:br>
            <a:endParaRPr lang="en-US" sz="3000" dirty="0">
              <a:solidFill>
                <a:schemeClr val="tx1"/>
              </a:solidFill>
            </a:endParaRPr>
          </a:p>
          <a:p>
            <a:r>
              <a:rPr lang="en-US" sz="3000" dirty="0">
                <a:solidFill>
                  <a:schemeClr val="tx1"/>
                </a:solidFill>
              </a:rPr>
              <a:t>Although the model shows a significant relationship, the R² value of 0.123 suggests that other factors also influence game outcomes, such as team skill level, injuries, or coaching strategies.</a:t>
            </a:r>
          </a:p>
          <a:p>
            <a:endParaRPr lang="en-US" sz="3319" dirty="0">
              <a:solidFill>
                <a:schemeClr val="tx1"/>
              </a:solidFill>
              <a:latin typeface="Garamond" panose="02020404030301010803" pitchFamily="18" charset="0"/>
            </a:endParaRPr>
          </a:p>
        </p:txBody>
      </p:sp>
      <p:sp>
        <p:nvSpPr>
          <p:cNvPr id="20" name="Rounded Rectangle 19">
            <a:extLst>
              <a:ext uri="{FF2B5EF4-FFF2-40B4-BE49-F238E27FC236}">
                <a16:creationId xmlns:a16="http://schemas.microsoft.com/office/drawing/2014/main" id="{AE2DF76D-9E58-F94B-9338-69907C0601EE}"/>
              </a:ext>
            </a:extLst>
          </p:cNvPr>
          <p:cNvSpPr/>
          <p:nvPr/>
        </p:nvSpPr>
        <p:spPr>
          <a:xfrm>
            <a:off x="16042097" y="21231906"/>
            <a:ext cx="11921067" cy="8909427"/>
          </a:xfrm>
          <a:prstGeom prst="roundRect">
            <a:avLst/>
          </a:prstGeom>
          <a:noFill/>
          <a:ln w="76200">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US" sz="2987" dirty="0">
              <a:solidFill>
                <a:schemeClr val="tx1"/>
              </a:solidFill>
              <a:latin typeface="Garamond" panose="02020404030301010803" pitchFamily="18" charset="0"/>
            </a:endParaRPr>
          </a:p>
          <a:p>
            <a:endParaRPr lang="en-US" sz="2987" dirty="0">
              <a:solidFill>
                <a:schemeClr val="tx1"/>
              </a:solidFill>
              <a:latin typeface="Garamond" panose="02020404030301010803" pitchFamily="18" charset="0"/>
            </a:endParaRPr>
          </a:p>
          <a:p>
            <a:endParaRPr lang="en-US" sz="2987" dirty="0">
              <a:solidFill>
                <a:schemeClr val="tx1"/>
              </a:solidFill>
              <a:latin typeface="Garamond" panose="02020404030301010803" pitchFamily="18" charset="0"/>
            </a:endParaRPr>
          </a:p>
          <a:p>
            <a:endParaRPr lang="en-US" sz="2670" dirty="0">
              <a:solidFill>
                <a:schemeClr val="tx1"/>
              </a:solidFill>
              <a:latin typeface="Garamond" panose="02020404030301010803" pitchFamily="18" charset="0"/>
            </a:endParaRPr>
          </a:p>
          <a:p>
            <a:r>
              <a:rPr lang="en-US" sz="2670" dirty="0">
                <a:solidFill>
                  <a:schemeClr val="tx1"/>
                </a:solidFill>
              </a:rPr>
              <a:t>The regression results show a positive relationship between playing at home and winning percentage.</a:t>
            </a:r>
          </a:p>
          <a:p>
            <a:r>
              <a:rPr lang="en-US" sz="2670" dirty="0">
                <a:solidFill>
                  <a:schemeClr val="tx1"/>
                </a:solidFill>
              </a:rPr>
              <a:t>Key findings from the regression analysis include:</a:t>
            </a:r>
            <a:br>
              <a:rPr lang="en-US" sz="2670" dirty="0">
                <a:solidFill>
                  <a:schemeClr val="tx1"/>
                </a:solidFill>
              </a:rPr>
            </a:br>
            <a:endParaRPr lang="en-US" sz="2670" dirty="0">
              <a:solidFill>
                <a:schemeClr val="tx1"/>
              </a:solidFill>
            </a:endParaRPr>
          </a:p>
          <a:p>
            <a:r>
              <a:rPr lang="en-US" sz="2670" dirty="0">
                <a:solidFill>
                  <a:schemeClr val="tx1"/>
                </a:solidFill>
              </a:rPr>
              <a:t>Observations: 60</a:t>
            </a:r>
          </a:p>
          <a:p>
            <a:r>
              <a:rPr lang="en-US" sz="2670" dirty="0">
                <a:solidFill>
                  <a:schemeClr val="tx1"/>
                </a:solidFill>
              </a:rPr>
              <a:t>R²: 0.123</a:t>
            </a:r>
          </a:p>
          <a:p>
            <a:r>
              <a:rPr lang="en-US" sz="2670" dirty="0">
                <a:solidFill>
                  <a:schemeClr val="tx1"/>
                </a:solidFill>
              </a:rPr>
              <a:t>F Statistic: 8.12</a:t>
            </a:r>
          </a:p>
          <a:p>
            <a:r>
              <a:rPr lang="en-US" sz="2670" dirty="0">
                <a:solidFill>
                  <a:schemeClr val="tx1"/>
                </a:solidFill>
              </a:rPr>
              <a:t>Significance F: 0.00605</a:t>
            </a:r>
          </a:p>
          <a:p>
            <a:endParaRPr lang="en-US" sz="2670" dirty="0">
              <a:solidFill>
                <a:schemeClr val="tx1"/>
              </a:solidFill>
            </a:endParaRPr>
          </a:p>
          <a:p>
            <a:r>
              <a:rPr lang="en-US" sz="2670" dirty="0">
                <a:solidFill>
                  <a:schemeClr val="tx1"/>
                </a:solidFill>
              </a:rPr>
              <a:t>The coefficient for the home variable is 0.1255, which suggests that playing at home increases predicted winning percentage by about 12.5 percentage points.</a:t>
            </a:r>
          </a:p>
          <a:p>
            <a:endParaRPr lang="en-US" sz="2670" dirty="0">
              <a:solidFill>
                <a:schemeClr val="tx1"/>
              </a:solidFill>
            </a:endParaRPr>
          </a:p>
          <a:p>
            <a:r>
              <a:rPr lang="en-US" sz="2670" dirty="0">
                <a:solidFill>
                  <a:schemeClr val="tx1"/>
                </a:solidFill>
              </a:rPr>
              <a:t>The p value for the home variable is 0.006, which indicates the result is statistically significant.</a:t>
            </a:r>
          </a:p>
          <a:p>
            <a:endParaRPr lang="en-US" sz="3360" dirty="0">
              <a:solidFill>
                <a:schemeClr val="tx1"/>
              </a:solidFill>
            </a:endParaRPr>
          </a:p>
          <a:p>
            <a:endParaRPr lang="en-US" sz="3793" dirty="0">
              <a:latin typeface="Garamond" panose="02020404030301010803" pitchFamily="18" charset="0"/>
            </a:endParaRPr>
          </a:p>
        </p:txBody>
      </p:sp>
      <p:sp>
        <p:nvSpPr>
          <p:cNvPr id="23" name="Rounded Rectangle 22">
            <a:extLst>
              <a:ext uri="{FF2B5EF4-FFF2-40B4-BE49-F238E27FC236}">
                <a16:creationId xmlns:a16="http://schemas.microsoft.com/office/drawing/2014/main" id="{69C88FA8-0753-BD4D-A3D1-F108742E4DAC}"/>
              </a:ext>
            </a:extLst>
          </p:cNvPr>
          <p:cNvSpPr/>
          <p:nvPr/>
        </p:nvSpPr>
        <p:spPr>
          <a:xfrm>
            <a:off x="6619985" y="7757608"/>
            <a:ext cx="5418667" cy="1083733"/>
          </a:xfrm>
          <a:prstGeom prst="roundRect">
            <a:avLst/>
          </a:prstGeom>
          <a:solidFill>
            <a:srgbClr val="782F40"/>
          </a:solidFill>
          <a:ln>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519" dirty="0">
                <a:solidFill>
                  <a:schemeClr val="bg1"/>
                </a:solidFill>
                <a:latin typeface="Benton Sans" panose="02000504020000020004" pitchFamily="2" charset="77"/>
              </a:rPr>
              <a:t>Abstract</a:t>
            </a:r>
          </a:p>
        </p:txBody>
      </p:sp>
      <p:sp>
        <p:nvSpPr>
          <p:cNvPr id="24" name="Rounded Rectangle 23">
            <a:extLst>
              <a:ext uri="{FF2B5EF4-FFF2-40B4-BE49-F238E27FC236}">
                <a16:creationId xmlns:a16="http://schemas.microsoft.com/office/drawing/2014/main" id="{D10AC6E5-F907-3742-BE0C-43E430D5D01F}"/>
              </a:ext>
            </a:extLst>
          </p:cNvPr>
          <p:cNvSpPr/>
          <p:nvPr/>
        </p:nvSpPr>
        <p:spPr>
          <a:xfrm>
            <a:off x="6489241" y="17010648"/>
            <a:ext cx="5418667" cy="1083733"/>
          </a:xfrm>
          <a:prstGeom prst="roundRect">
            <a:avLst/>
          </a:prstGeom>
          <a:solidFill>
            <a:srgbClr val="782F40"/>
          </a:solidFill>
          <a:ln>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519" dirty="0">
                <a:solidFill>
                  <a:schemeClr val="bg1"/>
                </a:solidFill>
                <a:latin typeface="Benton Sans" panose="02000504020000020004" pitchFamily="2" charset="77"/>
              </a:rPr>
              <a:t>Introduction</a:t>
            </a:r>
          </a:p>
        </p:txBody>
      </p:sp>
      <p:sp>
        <p:nvSpPr>
          <p:cNvPr id="25" name="Rounded Rectangle 24">
            <a:extLst>
              <a:ext uri="{FF2B5EF4-FFF2-40B4-BE49-F238E27FC236}">
                <a16:creationId xmlns:a16="http://schemas.microsoft.com/office/drawing/2014/main" id="{51379547-A170-7740-89D0-76C2146A7F28}"/>
              </a:ext>
            </a:extLst>
          </p:cNvPr>
          <p:cNvSpPr/>
          <p:nvPr/>
        </p:nvSpPr>
        <p:spPr>
          <a:xfrm>
            <a:off x="19236268" y="8098404"/>
            <a:ext cx="5418667" cy="1083733"/>
          </a:xfrm>
          <a:prstGeom prst="roundRect">
            <a:avLst/>
          </a:prstGeom>
          <a:solidFill>
            <a:srgbClr val="782F40"/>
          </a:solidFill>
          <a:ln>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519" dirty="0">
                <a:solidFill>
                  <a:schemeClr val="bg1"/>
                </a:solidFill>
                <a:latin typeface="Benton Sans" panose="02000504020000020004" pitchFamily="2" charset="77"/>
              </a:rPr>
              <a:t>Methods</a:t>
            </a:r>
          </a:p>
        </p:txBody>
      </p:sp>
      <p:sp>
        <p:nvSpPr>
          <p:cNvPr id="26" name="Rounded Rectangle 25">
            <a:extLst>
              <a:ext uri="{FF2B5EF4-FFF2-40B4-BE49-F238E27FC236}">
                <a16:creationId xmlns:a16="http://schemas.microsoft.com/office/drawing/2014/main" id="{D010AE68-B05A-3F44-8362-9EA1E225A25A}"/>
              </a:ext>
            </a:extLst>
          </p:cNvPr>
          <p:cNvSpPr/>
          <p:nvPr/>
        </p:nvSpPr>
        <p:spPr>
          <a:xfrm>
            <a:off x="19230588" y="21677352"/>
            <a:ext cx="5418667" cy="1083733"/>
          </a:xfrm>
          <a:prstGeom prst="roundRect">
            <a:avLst/>
          </a:prstGeom>
          <a:solidFill>
            <a:srgbClr val="782F40"/>
          </a:solidFill>
          <a:ln>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519" dirty="0">
                <a:solidFill>
                  <a:schemeClr val="bg1"/>
                </a:solidFill>
                <a:latin typeface="Benton Sans" panose="02000504020000020004" pitchFamily="2" charset="77"/>
              </a:rPr>
              <a:t>Results</a:t>
            </a:r>
          </a:p>
        </p:txBody>
      </p:sp>
      <p:sp>
        <p:nvSpPr>
          <p:cNvPr id="27" name="Rounded Rectangle 26">
            <a:extLst>
              <a:ext uri="{FF2B5EF4-FFF2-40B4-BE49-F238E27FC236}">
                <a16:creationId xmlns:a16="http://schemas.microsoft.com/office/drawing/2014/main" id="{46DD85E0-B9A7-594E-B581-0EAC11DD9AAE}"/>
              </a:ext>
            </a:extLst>
          </p:cNvPr>
          <p:cNvSpPr/>
          <p:nvPr/>
        </p:nvSpPr>
        <p:spPr>
          <a:xfrm>
            <a:off x="31957104" y="8105568"/>
            <a:ext cx="5418667" cy="1083733"/>
          </a:xfrm>
          <a:prstGeom prst="roundRect">
            <a:avLst/>
          </a:prstGeom>
          <a:solidFill>
            <a:srgbClr val="782F40"/>
          </a:solidFill>
          <a:ln>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519" dirty="0">
                <a:solidFill>
                  <a:schemeClr val="bg1"/>
                </a:solidFill>
                <a:latin typeface="Benton Sans" panose="02000504020000020004" pitchFamily="2" charset="77"/>
              </a:rPr>
              <a:t>Discussion</a:t>
            </a:r>
          </a:p>
        </p:txBody>
      </p:sp>
      <p:sp>
        <p:nvSpPr>
          <p:cNvPr id="28" name="Rounded Rectangle 27">
            <a:extLst>
              <a:ext uri="{FF2B5EF4-FFF2-40B4-BE49-F238E27FC236}">
                <a16:creationId xmlns:a16="http://schemas.microsoft.com/office/drawing/2014/main" id="{4A869A2D-37A8-AB43-BB41-7A677DDBC28B}"/>
              </a:ext>
            </a:extLst>
          </p:cNvPr>
          <p:cNvSpPr/>
          <p:nvPr/>
        </p:nvSpPr>
        <p:spPr>
          <a:xfrm>
            <a:off x="32172679" y="23966410"/>
            <a:ext cx="5418667" cy="1083733"/>
          </a:xfrm>
          <a:prstGeom prst="roundRect">
            <a:avLst/>
          </a:prstGeom>
          <a:solidFill>
            <a:srgbClr val="782F40"/>
          </a:solidFill>
          <a:ln>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519" dirty="0">
                <a:solidFill>
                  <a:schemeClr val="bg1"/>
                </a:solidFill>
                <a:latin typeface="Benton Sans" panose="02000504020000020004" pitchFamily="2" charset="77"/>
              </a:rPr>
              <a:t>References</a:t>
            </a:r>
          </a:p>
        </p:txBody>
      </p:sp>
      <p:sp>
        <p:nvSpPr>
          <p:cNvPr id="32" name="Rectangle 31">
            <a:extLst>
              <a:ext uri="{FF2B5EF4-FFF2-40B4-BE49-F238E27FC236}">
                <a16:creationId xmlns:a16="http://schemas.microsoft.com/office/drawing/2014/main" id="{A2D30AF2-838F-8E41-9442-70B96338018C}"/>
              </a:ext>
            </a:extLst>
          </p:cNvPr>
          <p:cNvSpPr/>
          <p:nvPr/>
        </p:nvSpPr>
        <p:spPr>
          <a:xfrm>
            <a:off x="4000964" y="9185122"/>
            <a:ext cx="10942568" cy="7109639"/>
          </a:xfrm>
          <a:prstGeom prst="rect">
            <a:avLst/>
          </a:prstGeom>
        </p:spPr>
        <p:txBody>
          <a:bodyPr wrap="square">
            <a:spAutoFit/>
          </a:bodyPr>
          <a:lstStyle/>
          <a:p>
            <a:r>
              <a:rPr lang="en-US" sz="2400" dirty="0"/>
              <a:t>Home field advantage is a widely discussed concept in sports that suggests teams perform better when they play at their home venue rather than away. This research focuses on understanding whether home field advantage truly has a measurable impact on team performance in major professional sports leagues. The central question this study addresses is whether teams win more often and perform better statistically when playing at home compared to playing away. Previous research has shown that factors such as crowd support, familiarity with the playing environment, reduced travel, and possible referee bias may all contribute to this advantage. While many studies support the existence of home field advantage, some focus on only one sport or use older data, leaving room for further comparison using recent and consistent data. The goal of this research is to examine home field advantage across multiple sports leagues in a simple and organized way. This study is important because game location can influence coaching strategies, athlete preparation, and sports predictions. To collect data, publicly available game statistics from recent seasons will be gathered from official league websites. These records will be used to compare home and away wins as well as scoring differences. It is expected that the findings will show teams perform better at home, which would support existing research and help explain why home field advantage continues to play a significant role in sports outcomes.</a:t>
            </a:r>
          </a:p>
        </p:txBody>
      </p:sp>
      <p:sp>
        <p:nvSpPr>
          <p:cNvPr id="40" name="Rectangle 39">
            <a:extLst>
              <a:ext uri="{FF2B5EF4-FFF2-40B4-BE49-F238E27FC236}">
                <a16:creationId xmlns:a16="http://schemas.microsoft.com/office/drawing/2014/main" id="{8FC5FA3B-B81A-1D4C-9E6D-07E725A1C95E}"/>
              </a:ext>
            </a:extLst>
          </p:cNvPr>
          <p:cNvSpPr/>
          <p:nvPr/>
        </p:nvSpPr>
        <p:spPr>
          <a:xfrm>
            <a:off x="29338086" y="25470509"/>
            <a:ext cx="10656711" cy="4334328"/>
          </a:xfrm>
          <a:prstGeom prst="rect">
            <a:avLst/>
          </a:prstGeom>
        </p:spPr>
        <p:txBody>
          <a:bodyPr wrap="square">
            <a:spAutoFit/>
          </a:bodyPr>
          <a:lstStyle/>
          <a:p>
            <a:pPr marL="457200" marR="0" indent="-457200">
              <a:lnSpc>
                <a:spcPct val="107000"/>
              </a:lnSpc>
              <a:spcBef>
                <a:spcPts val="0"/>
              </a:spcBef>
              <a:spcAft>
                <a:spcPts val="800"/>
              </a:spcAft>
            </a:pPr>
            <a:r>
              <a:rPr lang="en-US" sz="2400" kern="100" dirty="0">
                <a:effectLst/>
                <a:latin typeface="Calibri" panose="020F0502020204030204" pitchFamily="34" charset="0"/>
                <a:ea typeface="Calibri" panose="020F0502020204030204" pitchFamily="34" charset="0"/>
                <a:cs typeface="Times New Roman" panose="02020603050405020304" pitchFamily="18" charset="0"/>
              </a:rPr>
              <a:t>Retrieved from SB Nation: https://www.sbnation.com/2011/1/19/1940438/home-field-advantage-sports-stats-data</a:t>
            </a:r>
          </a:p>
          <a:p>
            <a:pPr marL="457200" marR="0" indent="-457200">
              <a:lnSpc>
                <a:spcPct val="107000"/>
              </a:lnSpc>
              <a:spcBef>
                <a:spcPts val="0"/>
              </a:spcBef>
              <a:spcAft>
                <a:spcPts val="800"/>
              </a:spcAft>
            </a:pPr>
            <a:r>
              <a:rPr lang="en-US" sz="2400" kern="100" dirty="0">
                <a:effectLst/>
                <a:latin typeface="Calibri" panose="020F0502020204030204" pitchFamily="34" charset="0"/>
                <a:ea typeface="Calibri" panose="020F0502020204030204" pitchFamily="34" charset="0"/>
                <a:cs typeface="Times New Roman" panose="02020603050405020304" pitchFamily="18" charset="0"/>
              </a:rPr>
              <a:t>Jamieson, J. (2010). The Home Field Advantage in Athletics: A Meta-Analysis. </a:t>
            </a:r>
            <a:r>
              <a:rPr lang="en-US" sz="2400" i="1" kern="100" dirty="0">
                <a:effectLst/>
                <a:latin typeface="Calibri" panose="020F0502020204030204" pitchFamily="34" charset="0"/>
                <a:ea typeface="Calibri" panose="020F0502020204030204" pitchFamily="34" charset="0"/>
                <a:cs typeface="Times New Roman" panose="02020603050405020304" pitchFamily="18" charset="0"/>
              </a:rPr>
              <a:t>Journal of Applied Social Psychology 40 (7)</a:t>
            </a:r>
            <a:r>
              <a:rPr lang="en-US" sz="2400" kern="100" dirty="0">
                <a:effectLst/>
                <a:latin typeface="Calibri" panose="020F0502020204030204" pitchFamily="34" charset="0"/>
                <a:ea typeface="Calibri" panose="020F0502020204030204" pitchFamily="34" charset="0"/>
                <a:cs typeface="Times New Roman" panose="02020603050405020304" pitchFamily="18" charset="0"/>
              </a:rPr>
              <a:t>, 1819-1840.</a:t>
            </a:r>
          </a:p>
          <a:p>
            <a:pPr marL="457200" marR="0" indent="-457200">
              <a:lnSpc>
                <a:spcPct val="107000"/>
              </a:lnSpc>
              <a:spcBef>
                <a:spcPts val="0"/>
              </a:spcBef>
              <a:spcAft>
                <a:spcPts val="800"/>
              </a:spcAft>
            </a:pPr>
            <a:r>
              <a:rPr lang="en-US" sz="2400" kern="100" dirty="0">
                <a:effectLst/>
                <a:latin typeface="Calibri" panose="020F0502020204030204" pitchFamily="34" charset="0"/>
                <a:ea typeface="Calibri" panose="020F0502020204030204" pitchFamily="34" charset="0"/>
                <a:cs typeface="Times New Roman" panose="02020603050405020304" pitchFamily="18" charset="0"/>
              </a:rPr>
              <a:t>Pinger, N. (2015, June 15). </a:t>
            </a:r>
            <a:r>
              <a:rPr lang="en-US" sz="2400" i="1" kern="100" dirty="0">
                <a:effectLst/>
                <a:latin typeface="Calibri" panose="020F0502020204030204" pitchFamily="34" charset="0"/>
                <a:ea typeface="Calibri" panose="020F0502020204030204" pitchFamily="34" charset="0"/>
                <a:cs typeface="Times New Roman" panose="02020603050405020304" pitchFamily="18" charset="0"/>
              </a:rPr>
              <a:t>Home Field Advantage: The Facts and the Fiction</a:t>
            </a:r>
            <a:r>
              <a:rPr lang="en-US" sz="2400" kern="100" dirty="0">
                <a:effectLst/>
                <a:latin typeface="Calibri" panose="020F0502020204030204" pitchFamily="34" charset="0"/>
                <a:ea typeface="Calibri" panose="020F0502020204030204" pitchFamily="34" charset="0"/>
                <a:cs typeface="Times New Roman" panose="02020603050405020304" pitchFamily="18" charset="0"/>
              </a:rPr>
              <a:t>. Retrieved from Chicago Booth Review: https://www.chicagobooth.edu/review/home-field-advantage-facts-and-fiction</a:t>
            </a:r>
          </a:p>
          <a:p>
            <a:pPr marL="457200" marR="0" indent="-457200">
              <a:lnSpc>
                <a:spcPct val="107000"/>
              </a:lnSpc>
              <a:spcBef>
                <a:spcPts val="0"/>
              </a:spcBef>
              <a:spcAft>
                <a:spcPts val="800"/>
              </a:spcAft>
            </a:pPr>
            <a:r>
              <a:rPr lang="en-US" sz="2400" kern="100" dirty="0">
                <a:effectLst/>
                <a:latin typeface="Calibri" panose="020F0502020204030204" pitchFamily="34" charset="0"/>
                <a:ea typeface="Calibri" panose="020F0502020204030204" pitchFamily="34" charset="0"/>
                <a:cs typeface="Times New Roman" panose="02020603050405020304" pitchFamily="18" charset="0"/>
              </a:rPr>
              <a:t>Sporting Bounce. (2025, March 24). </a:t>
            </a:r>
            <a:r>
              <a:rPr lang="en-US" sz="2400" i="1" kern="100" dirty="0">
                <a:effectLst/>
                <a:latin typeface="Calibri" panose="020F0502020204030204" pitchFamily="34" charset="0"/>
                <a:ea typeface="Calibri" panose="020F0502020204030204" pitchFamily="34" charset="0"/>
                <a:cs typeface="Times New Roman" panose="02020603050405020304" pitchFamily="18" charset="0"/>
              </a:rPr>
              <a:t>The Science of Home Advantage in Sports</a:t>
            </a:r>
            <a:r>
              <a:rPr lang="en-US" sz="2400" kern="100" dirty="0">
                <a:effectLst/>
                <a:latin typeface="Calibri" panose="020F0502020204030204" pitchFamily="34" charset="0"/>
                <a:ea typeface="Calibri" panose="020F0502020204030204" pitchFamily="34" charset="0"/>
                <a:cs typeface="Times New Roman" panose="02020603050405020304" pitchFamily="18" charset="0"/>
              </a:rPr>
              <a:t>. Retrieved from Sporting Bounce: https://www.sportingbounce.com/blog/the-science-of-home-advantage-in-sports</a:t>
            </a:r>
          </a:p>
        </p:txBody>
      </p:sp>
      <p:sp>
        <p:nvSpPr>
          <p:cNvPr id="41" name="Rounded Rectangle 40">
            <a:extLst>
              <a:ext uri="{FF2B5EF4-FFF2-40B4-BE49-F238E27FC236}">
                <a16:creationId xmlns:a16="http://schemas.microsoft.com/office/drawing/2014/main" id="{3B41CE62-FE67-4E44-B292-3916AFC24FA5}"/>
              </a:ext>
            </a:extLst>
          </p:cNvPr>
          <p:cNvSpPr/>
          <p:nvPr/>
        </p:nvSpPr>
        <p:spPr>
          <a:xfrm>
            <a:off x="29214990" y="16574023"/>
            <a:ext cx="3172567" cy="873249"/>
          </a:xfrm>
          <a:prstGeom prst="roundRect">
            <a:avLst/>
          </a:prstGeom>
          <a:solidFill>
            <a:schemeClr val="bg1"/>
          </a:solidFill>
          <a:ln>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148" b="1" dirty="0">
                <a:solidFill>
                  <a:srgbClr val="782F40"/>
                </a:solidFill>
                <a:latin typeface="Garamond" panose="02020404030301010803" pitchFamily="18" charset="0"/>
              </a:rPr>
              <a:t>Conclusions</a:t>
            </a:r>
          </a:p>
        </p:txBody>
      </p:sp>
      <p:sp>
        <p:nvSpPr>
          <p:cNvPr id="44" name="Rectangle 43">
            <a:extLst>
              <a:ext uri="{FF2B5EF4-FFF2-40B4-BE49-F238E27FC236}">
                <a16:creationId xmlns:a16="http://schemas.microsoft.com/office/drawing/2014/main" id="{1D150018-89C1-5441-92EB-8FE42F2A3A15}"/>
              </a:ext>
            </a:extLst>
          </p:cNvPr>
          <p:cNvSpPr/>
          <p:nvPr/>
        </p:nvSpPr>
        <p:spPr>
          <a:xfrm>
            <a:off x="29624111" y="17804941"/>
            <a:ext cx="10720713" cy="4708981"/>
          </a:xfrm>
          <a:prstGeom prst="rect">
            <a:avLst/>
          </a:prstGeom>
        </p:spPr>
        <p:txBody>
          <a:bodyPr wrap="square">
            <a:spAutoFit/>
          </a:bodyPr>
          <a:lstStyle/>
          <a:p>
            <a:r>
              <a:rPr lang="en-US" sz="3000" dirty="0"/>
              <a:t>This study found evidence that home field advantage has a statistically significant effect on winning percentage. Teams playing at home are predicted to win about twelve percent more often than when playing away.</a:t>
            </a:r>
          </a:p>
          <a:p>
            <a:r>
              <a:rPr lang="en-US" sz="3000" dirty="0"/>
              <a:t>These findings support previous research showing that game location can influence performance. Future research could include larger datasets, additional sports leagues, or more variables such as team strength or travel distance. Understanding home field advantage can help coaches, analysts, and sports organizations better understand game outcomes and performance trends.</a:t>
            </a:r>
          </a:p>
        </p:txBody>
      </p:sp>
      <p:sp>
        <p:nvSpPr>
          <p:cNvPr id="45" name="Rounded Rectangle 44">
            <a:extLst>
              <a:ext uri="{FF2B5EF4-FFF2-40B4-BE49-F238E27FC236}">
                <a16:creationId xmlns:a16="http://schemas.microsoft.com/office/drawing/2014/main" id="{6CDB26D9-4CEA-1F4C-ADF0-5464ADA33C3F}"/>
              </a:ext>
            </a:extLst>
          </p:cNvPr>
          <p:cNvSpPr/>
          <p:nvPr/>
        </p:nvSpPr>
        <p:spPr>
          <a:xfrm>
            <a:off x="4104134" y="24256761"/>
            <a:ext cx="3172567" cy="873249"/>
          </a:xfrm>
          <a:prstGeom prst="roundRect">
            <a:avLst/>
          </a:prstGeom>
          <a:solidFill>
            <a:schemeClr val="bg1"/>
          </a:solidFill>
          <a:ln>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148" b="1" dirty="0">
                <a:solidFill>
                  <a:srgbClr val="782F40"/>
                </a:solidFill>
                <a:latin typeface="Garamond" panose="02020404030301010803" pitchFamily="18" charset="0"/>
              </a:rPr>
              <a:t>Hypotheses</a:t>
            </a:r>
          </a:p>
        </p:txBody>
      </p:sp>
      <p:sp>
        <p:nvSpPr>
          <p:cNvPr id="47" name="Rectangle 46">
            <a:extLst>
              <a:ext uri="{FF2B5EF4-FFF2-40B4-BE49-F238E27FC236}">
                <a16:creationId xmlns:a16="http://schemas.microsoft.com/office/drawing/2014/main" id="{C9A4D1B5-9553-E044-BE10-F6CC9D5F6510}"/>
              </a:ext>
            </a:extLst>
          </p:cNvPr>
          <p:cNvSpPr/>
          <p:nvPr/>
        </p:nvSpPr>
        <p:spPr>
          <a:xfrm>
            <a:off x="4356002" y="26779345"/>
            <a:ext cx="9956388" cy="3762890"/>
          </a:xfrm>
          <a:prstGeom prst="rect">
            <a:avLst/>
          </a:prstGeom>
        </p:spPr>
        <p:txBody>
          <a:bodyPr wrap="square">
            <a:spAutoFit/>
          </a:bodyPr>
          <a:lstStyle/>
          <a:p>
            <a:r>
              <a:rPr lang="en-US" sz="3360" dirty="0"/>
              <a:t>H0 (Null Hypothesis):</a:t>
            </a:r>
          </a:p>
          <a:p>
            <a:r>
              <a:rPr lang="en-US" sz="3360" dirty="0"/>
              <a:t>Playing at home does not affect a team’s winning percentage.</a:t>
            </a:r>
          </a:p>
          <a:p>
            <a:r>
              <a:rPr lang="en-US" sz="3360" dirty="0"/>
              <a:t>H1 (Alternative Hypothesis):</a:t>
            </a:r>
          </a:p>
          <a:p>
            <a:r>
              <a:rPr lang="en-US" sz="3360" dirty="0"/>
              <a:t>Playing at home increases a team’s winning percentage.</a:t>
            </a:r>
          </a:p>
          <a:p>
            <a:br>
              <a:rPr lang="en-US" sz="3733" dirty="0"/>
            </a:br>
            <a:endParaRPr lang="en-US" sz="3319" dirty="0">
              <a:latin typeface="Garamond" panose="02020404030301010803" pitchFamily="18" charset="0"/>
            </a:endParaRPr>
          </a:p>
        </p:txBody>
      </p:sp>
      <p:pic>
        <p:nvPicPr>
          <p:cNvPr id="4" name="Picture 3">
            <a:extLst>
              <a:ext uri="{FF2B5EF4-FFF2-40B4-BE49-F238E27FC236}">
                <a16:creationId xmlns:a16="http://schemas.microsoft.com/office/drawing/2014/main" id="{1F338688-6A98-FFB3-D18C-BDADAA5A076C}"/>
              </a:ext>
            </a:extLst>
          </p:cNvPr>
          <p:cNvPicPr>
            <a:picLocks noChangeAspect="1"/>
          </p:cNvPicPr>
          <p:nvPr/>
        </p:nvPicPr>
        <p:blipFill>
          <a:blip r:embed="rId2"/>
          <a:stretch>
            <a:fillRect/>
          </a:stretch>
        </p:blipFill>
        <p:spPr>
          <a:xfrm>
            <a:off x="5701199" y="870734"/>
            <a:ext cx="6903511" cy="6903511"/>
          </a:xfrm>
          <a:prstGeom prst="rect">
            <a:avLst/>
          </a:prstGeom>
        </p:spPr>
      </p:pic>
      <p:pic>
        <p:nvPicPr>
          <p:cNvPr id="5" name="Picture 4">
            <a:extLst>
              <a:ext uri="{FF2B5EF4-FFF2-40B4-BE49-F238E27FC236}">
                <a16:creationId xmlns:a16="http://schemas.microsoft.com/office/drawing/2014/main" id="{11DFE69A-57AA-B4F1-6CCB-B6FAB1FD7713}"/>
              </a:ext>
            </a:extLst>
          </p:cNvPr>
          <p:cNvPicPr>
            <a:picLocks noChangeAspect="1"/>
          </p:cNvPicPr>
          <p:nvPr/>
        </p:nvPicPr>
        <p:blipFill>
          <a:blip r:embed="rId2"/>
          <a:stretch>
            <a:fillRect/>
          </a:stretch>
        </p:blipFill>
        <p:spPr>
          <a:xfrm>
            <a:off x="31210394" y="870734"/>
            <a:ext cx="6903511" cy="6903511"/>
          </a:xfrm>
          <a:prstGeom prst="rect">
            <a:avLst/>
          </a:prstGeom>
        </p:spPr>
      </p:pic>
      <p:pic>
        <p:nvPicPr>
          <p:cNvPr id="7" name="Picture 6">
            <a:extLst>
              <a:ext uri="{FF2B5EF4-FFF2-40B4-BE49-F238E27FC236}">
                <a16:creationId xmlns:a16="http://schemas.microsoft.com/office/drawing/2014/main" id="{BF7C5437-5992-1707-3D04-B6ED6113C022}"/>
              </a:ext>
            </a:extLst>
          </p:cNvPr>
          <p:cNvPicPr>
            <a:picLocks noChangeAspect="1"/>
          </p:cNvPicPr>
          <p:nvPr/>
        </p:nvPicPr>
        <p:blipFill>
          <a:blip r:embed="rId3"/>
          <a:stretch>
            <a:fillRect/>
          </a:stretch>
        </p:blipFill>
        <p:spPr>
          <a:xfrm>
            <a:off x="17282556" y="16397442"/>
            <a:ext cx="9440148" cy="4728773"/>
          </a:xfrm>
          <a:prstGeom prst="rect">
            <a:avLst/>
          </a:prstGeom>
        </p:spPr>
      </p:pic>
    </p:spTree>
    <p:extLst>
      <p:ext uri="{BB962C8B-B14F-4D97-AF65-F5344CB8AC3E}">
        <p14:creationId xmlns:p14="http://schemas.microsoft.com/office/powerpoint/2010/main" val="41314793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docMetadata/LabelInfo.xml><?xml version="1.0" encoding="utf-8"?>
<clbl:labelList xmlns:clbl="http://schemas.microsoft.com/office/2020/mipLabelMetadata">
  <clbl:label id="{a36450eb-db06-42a7-8d1b-026719f701e3}" enabled="0" method="" siteId="{a36450eb-db06-42a7-8d1b-026719f701e3}" removed="1"/>
</clbl:labelList>
</file>

<file path=docProps/app.xml><?xml version="1.0" encoding="utf-8"?>
<Properties xmlns="http://schemas.openxmlformats.org/officeDocument/2006/extended-properties" xmlns:vt="http://schemas.openxmlformats.org/officeDocument/2006/docPropsVTypes">
  <Template>Office 2013 - 2022 Theme</Template>
  <TotalTime>8089</TotalTime>
  <Words>976</Words>
  <Application>Microsoft Office PowerPoint</Application>
  <PresentationFormat>Custom</PresentationFormat>
  <Paragraphs>67</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Benton Sans</vt:lpstr>
      <vt:lpstr>Calibri</vt:lpstr>
      <vt:lpstr>Calibri Light</vt:lpstr>
      <vt:lpstr>Garamond</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Tyler Towne</dc:creator>
  <cp:lastModifiedBy>Madisyn Flammia</cp:lastModifiedBy>
  <cp:revision>15</cp:revision>
  <cp:lastPrinted>2020-02-13T23:31:38Z</cp:lastPrinted>
  <dcterms:created xsi:type="dcterms:W3CDTF">2020-02-13T23:22:33Z</dcterms:created>
  <dcterms:modified xsi:type="dcterms:W3CDTF">2026-03-31T13:18:56Z</dcterms:modified>
</cp:coreProperties>
</file>