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43891200" cy="3291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 userDrawn="1">
          <p15:clr>
            <a:srgbClr val="A4A3A4"/>
          </p15:clr>
        </p15:guide>
        <p15:guide id="2" pos="138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82F40"/>
    <a:srgbClr val="FFFFFF"/>
    <a:srgbClr val="CEB888"/>
    <a:srgbClr val="F3EDE1"/>
    <a:srgbClr val="E7DC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F5A59C-8BF1-7FF8-BAB2-14FA88FFCF76}" v="13" dt="2026-04-01T02:33:27.173"/>
    <p1510:client id="{09A390FB-99F8-0555-D637-E4EA567F4298}" v="19" dt="2026-04-01T00:10:52.299"/>
    <p1510:client id="{4766E80F-E7A5-32D1-80DE-A363A42D3F4B}" v="702" dt="2026-04-01T02:58:30.733"/>
    <p1510:client id="{5C62E46D-93B8-97BD-E682-66944B916036}" v="115" dt="2026-03-31T19:16:05.889"/>
    <p1510:client id="{7D33CB3F-BE40-8BB5-C031-4770D9428E5F}" v="168" dt="2026-03-31T21:35:10.291"/>
    <p1510:client id="{816F91DE-F01F-0D1F-B236-85BDC9AC24D0}" v="91" dt="2026-04-01T02:21:53.952"/>
    <p1510:client id="{8D41DF56-C5C2-8145-59AB-7EB8C521D089}" v="453" dt="2026-03-31T21:56:37.232"/>
    <p1510:client id="{8FADFF17-CA4D-936D-558D-E6267F97A8E2}" v="11" dt="2026-03-31T23:31:58.275"/>
    <p1510:client id="{95B3C01B-14DF-453C-2457-15A8F132BB32}" v="592" dt="2026-03-31T23:19:18.674"/>
    <p1510:client id="{98773626-3881-26FB-0C7A-A45FFC80D8DB}" v="7" dt="2026-03-31T23:24:46.385"/>
    <p1510:client id="{9F132BA5-7A62-8F18-C137-B261233B3CB6}" v="397" dt="2026-04-01T03:01:21.970"/>
    <p1510:client id="{BB3EB845-4D15-3E81-5AC0-867ED2146737}" v="2" dt="2026-03-31T23:53:02.410"/>
    <p1510:client id="{F1F39DE3-849B-A539-4BD1-D2203E2FCAC0}" v="200" dt="2026-04-01T02:48:43.64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10368"/>
        <p:guide pos="13824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5387342"/>
            <a:ext cx="37307520" cy="11460480"/>
          </a:xfrm>
        </p:spPr>
        <p:txBody>
          <a:bodyPr anchor="b"/>
          <a:lstStyle>
            <a:lvl1pPr algn="ctr">
              <a:defRPr sz="28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0" y="17289782"/>
            <a:ext cx="32918400" cy="7947658"/>
          </a:xfrm>
        </p:spPr>
        <p:txBody>
          <a:bodyPr/>
          <a:lstStyle>
            <a:lvl1pPr marL="0" indent="0" algn="ctr">
              <a:buNone/>
              <a:defRPr sz="11520"/>
            </a:lvl1pPr>
            <a:lvl2pPr marL="2194560" indent="0" algn="ctr">
              <a:buNone/>
              <a:defRPr sz="9600"/>
            </a:lvl2pPr>
            <a:lvl3pPr marL="4389120" indent="0" algn="ctr">
              <a:buNone/>
              <a:defRPr sz="8640"/>
            </a:lvl3pPr>
            <a:lvl4pPr marL="6583680" indent="0" algn="ctr">
              <a:buNone/>
              <a:defRPr sz="7680"/>
            </a:lvl4pPr>
            <a:lvl5pPr marL="8778240" indent="0" algn="ctr">
              <a:buNone/>
              <a:defRPr sz="7680"/>
            </a:lvl5pPr>
            <a:lvl6pPr marL="10972800" indent="0" algn="ctr">
              <a:buNone/>
              <a:defRPr sz="7680"/>
            </a:lvl6pPr>
            <a:lvl7pPr marL="13167360" indent="0" algn="ctr">
              <a:buNone/>
              <a:defRPr sz="7680"/>
            </a:lvl7pPr>
            <a:lvl8pPr marL="15361920" indent="0" algn="ctr">
              <a:buNone/>
              <a:defRPr sz="7680"/>
            </a:lvl8pPr>
            <a:lvl9pPr marL="17556480" indent="0" algn="ctr">
              <a:buNone/>
              <a:defRPr sz="768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F32C-38B0-B548-A78F-520DC007E7DF}" type="datetimeFigureOut">
              <a:rPr lang="en-US" smtClean="0"/>
              <a:t>3/31/2026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C02B-4381-A949-87F7-00D5CA5C0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094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F32C-38B0-B548-A78F-520DC007E7DF}" type="datetimeFigureOut">
              <a:rPr lang="en-US" smtClean="0"/>
              <a:t>3/31/2026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C02B-4381-A949-87F7-00D5CA5C0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986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409642" y="1752600"/>
            <a:ext cx="9464040" cy="2789682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7522" y="1752600"/>
            <a:ext cx="27843480" cy="2789682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F32C-38B0-B548-A78F-520DC007E7DF}" type="datetimeFigureOut">
              <a:rPr lang="en-US" smtClean="0"/>
              <a:t>3/31/2026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C02B-4381-A949-87F7-00D5CA5C0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858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F32C-38B0-B548-A78F-520DC007E7DF}" type="datetimeFigureOut">
              <a:rPr lang="en-US" smtClean="0"/>
              <a:t>3/31/2026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C02B-4381-A949-87F7-00D5CA5C0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129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4662" y="8206749"/>
            <a:ext cx="37856160" cy="13693138"/>
          </a:xfrm>
        </p:spPr>
        <p:txBody>
          <a:bodyPr anchor="b"/>
          <a:lstStyle>
            <a:lvl1pPr>
              <a:defRPr sz="28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94662" y="22029429"/>
            <a:ext cx="37856160" cy="7200898"/>
          </a:xfrm>
        </p:spPr>
        <p:txBody>
          <a:bodyPr/>
          <a:lstStyle>
            <a:lvl1pPr marL="0" indent="0">
              <a:buNone/>
              <a:defRPr sz="11520">
                <a:solidFill>
                  <a:schemeClr val="tx1"/>
                </a:solidFill>
              </a:defRPr>
            </a:lvl1pPr>
            <a:lvl2pPr marL="219456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864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F32C-38B0-B548-A78F-520DC007E7DF}" type="datetimeFigureOut">
              <a:rPr lang="en-US" smtClean="0"/>
              <a:t>3/31/2026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C02B-4381-A949-87F7-00D5CA5C0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017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0" y="8763000"/>
            <a:ext cx="18653760" cy="208864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219920" y="8763000"/>
            <a:ext cx="18653760" cy="208864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F32C-38B0-B548-A78F-520DC007E7DF}" type="datetimeFigureOut">
              <a:rPr lang="en-US" smtClean="0"/>
              <a:t>3/31/2026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C02B-4381-A949-87F7-00D5CA5C0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318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1752607"/>
            <a:ext cx="37856160" cy="636270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23242" y="8069582"/>
            <a:ext cx="18568032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23242" y="12024360"/>
            <a:ext cx="18568032" cy="176860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19922" y="8069582"/>
            <a:ext cx="18659477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19922" y="12024360"/>
            <a:ext cx="18659477" cy="176860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F32C-38B0-B548-A78F-520DC007E7DF}" type="datetimeFigureOut">
              <a:rPr lang="en-US" smtClean="0"/>
              <a:t>3/31/2026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C02B-4381-A949-87F7-00D5CA5C0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977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F32C-38B0-B548-A78F-520DC007E7DF}" type="datetimeFigureOut">
              <a:rPr lang="en-US" smtClean="0"/>
              <a:t>3/31/2026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C02B-4381-A949-87F7-00D5CA5C0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049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F32C-38B0-B548-A78F-520DC007E7DF}" type="datetimeFigureOut">
              <a:rPr lang="en-US" smtClean="0"/>
              <a:t>3/31/2026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C02B-4381-A949-87F7-00D5CA5C0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726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59477" y="4739647"/>
            <a:ext cx="22219920" cy="23393400"/>
          </a:xfrm>
        </p:spPr>
        <p:txBody>
          <a:bodyPr/>
          <a:lstStyle>
            <a:lvl1pPr>
              <a:defRPr sz="15360"/>
            </a:lvl1pPr>
            <a:lvl2pPr>
              <a:defRPr sz="13440"/>
            </a:lvl2pPr>
            <a:lvl3pPr>
              <a:defRPr sz="1152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F32C-38B0-B548-A78F-520DC007E7DF}" type="datetimeFigureOut">
              <a:rPr lang="en-US" smtClean="0"/>
              <a:t>3/31/2026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C02B-4381-A949-87F7-00D5CA5C0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744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659477" y="4739647"/>
            <a:ext cx="22219920" cy="23393400"/>
          </a:xfrm>
        </p:spPr>
        <p:txBody>
          <a:bodyPr anchor="t"/>
          <a:lstStyle>
            <a:lvl1pPr marL="0" indent="0">
              <a:buNone/>
              <a:defRPr sz="15360"/>
            </a:lvl1pPr>
            <a:lvl2pPr marL="2194560" indent="0">
              <a:buNone/>
              <a:defRPr sz="13440"/>
            </a:lvl2pPr>
            <a:lvl3pPr marL="4389120" indent="0">
              <a:buNone/>
              <a:defRPr sz="1152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F32C-38B0-B548-A78F-520DC007E7DF}" type="datetimeFigureOut">
              <a:rPr lang="en-US" smtClean="0"/>
              <a:t>3/31/2026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C02B-4381-A949-87F7-00D5CA5C0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305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17520" y="1752607"/>
            <a:ext cx="37856160" cy="6362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0" y="8763000"/>
            <a:ext cx="37856160" cy="2088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A3F32C-38B0-B548-A78F-520DC007E7DF}" type="datetimeFigureOut">
              <a:rPr lang="en-US" smtClean="0"/>
              <a:t>3/31/2026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E1C02B-4381-A949-87F7-00D5CA5C0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257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389120" rtl="0" eaLnBrk="1" latinLnBrk="0" hangingPunct="1">
        <a:lnSpc>
          <a:spcPct val="90000"/>
        </a:lnSpc>
        <a:spcBef>
          <a:spcPct val="0"/>
        </a:spcBef>
        <a:buNone/>
        <a:defRPr sz="211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97280" indent="-1097280" algn="l" defTabSz="4389120" rtl="0" eaLnBrk="1" latinLnBrk="0" hangingPunct="1">
        <a:lnSpc>
          <a:spcPct val="90000"/>
        </a:lnSpc>
        <a:spcBef>
          <a:spcPts val="4800"/>
        </a:spcBef>
        <a:buFont typeface="Arial" panose="020B0604020202020204" pitchFamily="34" charset="0"/>
        <a:buChar char="•"/>
        <a:defRPr sz="13440" kern="1200">
          <a:solidFill>
            <a:schemeClr val="tx1"/>
          </a:solidFill>
          <a:latin typeface="+mn-lt"/>
          <a:ea typeface="+mn-ea"/>
          <a:cs typeface="+mn-cs"/>
        </a:defRPr>
      </a:lvl1pPr>
      <a:lvl2pPr marL="32918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1152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7B5B2F4-AC80-4B4A-83D0-F69ECAF1CBF9}"/>
              </a:ext>
            </a:extLst>
          </p:cNvPr>
          <p:cNvSpPr txBox="1"/>
          <p:nvPr/>
        </p:nvSpPr>
        <p:spPr>
          <a:xfrm>
            <a:off x="12404436" y="597059"/>
            <a:ext cx="19089078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>
                <a:latin typeface="Garamond" panose="02020404030301010803" pitchFamily="18" charset="0"/>
              </a:rPr>
              <a:t>Pine Log State Forest Expansion</a:t>
            </a:r>
          </a:p>
          <a:p>
            <a:pPr algn="ctr"/>
            <a:r>
              <a:rPr lang="en-US" sz="6600">
                <a:latin typeface="Garamond" panose="02020404030301010803" pitchFamily="18" charset="0"/>
              </a:rPr>
              <a:t>Jacob Hernandez, Jared Williams, Addie Cope, Ryan Furniss, Branden Hardtke</a:t>
            </a:r>
          </a:p>
          <a:p>
            <a:pPr algn="ctr"/>
            <a:r>
              <a:rPr lang="en-US" sz="4800">
                <a:latin typeface="Garamond" panose="02020404030301010803" pitchFamily="18" charset="0"/>
              </a:rPr>
              <a:t>Florida State University Panama City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0AF5D4E-5C2E-9047-88C1-238DBEC48E8B}"/>
              </a:ext>
            </a:extLst>
          </p:cNvPr>
          <p:cNvCxnSpPr/>
          <p:nvPr/>
        </p:nvCxnSpPr>
        <p:spPr>
          <a:xfrm>
            <a:off x="944055" y="5697205"/>
            <a:ext cx="41990311" cy="0"/>
          </a:xfrm>
          <a:prstGeom prst="line">
            <a:avLst/>
          </a:prstGeom>
          <a:ln w="57150">
            <a:solidFill>
              <a:srgbClr val="782F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A379E53-11E7-1546-91C8-110BFEAE91CD}"/>
              </a:ext>
            </a:extLst>
          </p:cNvPr>
          <p:cNvCxnSpPr/>
          <p:nvPr/>
        </p:nvCxnSpPr>
        <p:spPr>
          <a:xfrm>
            <a:off x="944056" y="622502"/>
            <a:ext cx="41990311" cy="0"/>
          </a:xfrm>
          <a:prstGeom prst="line">
            <a:avLst/>
          </a:prstGeom>
          <a:ln w="57150">
            <a:solidFill>
              <a:srgbClr val="782F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68ACCF93-840C-E048-BB07-3B7B83391E97}"/>
              </a:ext>
            </a:extLst>
          </p:cNvPr>
          <p:cNvSpPr/>
          <p:nvPr/>
        </p:nvSpPr>
        <p:spPr>
          <a:xfrm>
            <a:off x="15328243" y="5970557"/>
            <a:ext cx="13411200" cy="9789291"/>
          </a:xfrm>
          <a:prstGeom prst="roundRect">
            <a:avLst>
              <a:gd name="adj" fmla="val 0"/>
            </a:avLst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marL="609585" indent="-609585">
              <a:buFont typeface="Arial" panose="020B0604020202020204" pitchFamily="34" charset="0"/>
              <a:buChar char="•"/>
            </a:pPr>
            <a:endParaRPr lang="en-US" sz="3733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marL="609585" indent="-609585">
              <a:buFont typeface="Arial" panose="020B0604020202020204" pitchFamily="34" charset="0"/>
              <a:buChar char="•"/>
            </a:pPr>
            <a:endParaRPr lang="en-US" sz="3733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marL="608965" indent="-608965">
              <a:buFont typeface="Arial" panose="020B0604020202020204" pitchFamily="34" charset="0"/>
              <a:buChar char="•"/>
            </a:pPr>
            <a:endParaRPr lang="en-US" sz="3700">
              <a:solidFill>
                <a:schemeClr val="tx1"/>
              </a:solidFill>
              <a:latin typeface="Garamond"/>
              <a:ea typeface="+mn-lt"/>
              <a:cs typeface="+mn-lt"/>
            </a:endParaRPr>
          </a:p>
          <a:p>
            <a:pPr marL="608965" indent="-608965">
              <a:spcBef>
                <a:spcPts val="4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400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Welcome Center: 80' × 60' two-story reinforced concrete building serving as the primary facility for visitor services</a:t>
            </a:r>
          </a:p>
          <a:p>
            <a:pPr marL="608965" indent="-608965">
              <a:spcBef>
                <a:spcPts val="4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400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Pavilions: Four 16' × 12' open-air wood-framed structures</a:t>
            </a:r>
          </a:p>
          <a:p>
            <a:pPr marL="608965" indent="-608965">
              <a:spcBef>
                <a:spcPts val="4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400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Restroom Facility: 24' × 12' concrete building</a:t>
            </a:r>
          </a:p>
          <a:p>
            <a:pPr marL="608965" indent="-608965">
              <a:spcBef>
                <a:spcPts val="4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400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Boardwalk: 580' timber boardwalk on pile foundations through the Cypress Pond marsh, minimizing site disturbance</a:t>
            </a:r>
          </a:p>
          <a:p>
            <a:pPr marL="608965" indent="-608965">
              <a:spcBef>
                <a:spcPts val="4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400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Pedestrian Bridges: Three prestressed concrete beam bridges (20', 20', 40') with a 6" deck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105F2585-F4D4-144D-AB0C-715D32F02E70}"/>
              </a:ext>
            </a:extLst>
          </p:cNvPr>
          <p:cNvSpPr/>
          <p:nvPr/>
        </p:nvSpPr>
        <p:spPr>
          <a:xfrm>
            <a:off x="29373961" y="5917740"/>
            <a:ext cx="12827827" cy="5701830"/>
          </a:xfrm>
          <a:prstGeom prst="roundRect">
            <a:avLst>
              <a:gd name="adj" fmla="val 0"/>
            </a:avLst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endParaRPr lang="en-US" sz="3733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endParaRPr lang="en-US" sz="3733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endParaRPr lang="en-US" sz="3733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marL="571500" indent="-571500">
              <a:buFont typeface="Arial"/>
              <a:buChar char="•"/>
            </a:pPr>
            <a:r>
              <a:rPr lang="en-US" sz="400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Evaluated site drainage and flow paths  </a:t>
            </a:r>
            <a:endParaRPr lang="en-US" sz="4000">
              <a:solidFill>
                <a:schemeClr val="tx1"/>
              </a:solidFill>
              <a:latin typeface="Times New Roman"/>
              <a:ea typeface="Calibri" panose="020F0502020204030204"/>
              <a:cs typeface="Times New Roman"/>
            </a:endParaRPr>
          </a:p>
          <a:p>
            <a:pPr marL="571500" indent="-571500">
              <a:buFont typeface="Arial"/>
              <a:buChar char="•"/>
            </a:pPr>
            <a:r>
              <a:rPr lang="en-US" sz="40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Runoff calculations using sta</a:t>
            </a:r>
            <a:r>
              <a:rPr lang="en-US" sz="400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ndardized methods</a:t>
            </a:r>
            <a:endParaRPr lang="en-US" sz="4000">
              <a:solidFill>
                <a:schemeClr val="tx1"/>
              </a:solidFill>
              <a:latin typeface="Times New Roman"/>
              <a:ea typeface="Calibri" panose="020F0502020204030204"/>
              <a:cs typeface="Times New Roman"/>
            </a:endParaRPr>
          </a:p>
          <a:p>
            <a:pPr marL="571500" indent="-571500">
              <a:buFont typeface="Arial"/>
              <a:buChar char="•"/>
            </a:pPr>
            <a:r>
              <a:rPr lang="en-US" sz="40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Stormwater </a:t>
            </a:r>
            <a:r>
              <a:rPr lang="en-US" sz="400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management and treatment system</a:t>
            </a:r>
            <a:endParaRPr lang="en-US" sz="4000">
              <a:solidFill>
                <a:schemeClr val="tx1"/>
              </a:solidFill>
              <a:latin typeface="Times New Roman"/>
              <a:ea typeface="Calibri" panose="020F0502020204030204"/>
              <a:cs typeface="Times New Roman"/>
            </a:endParaRPr>
          </a:p>
          <a:p>
            <a:pPr marL="571500" indent="-571500">
              <a:buFont typeface="Arial"/>
              <a:buChar char="•"/>
            </a:pPr>
            <a:r>
              <a:rPr lang="en-US" sz="4000" dirty="0">
                <a:solidFill>
                  <a:schemeClr val="tx1"/>
                </a:solidFill>
                <a:latin typeface="Times New Roman"/>
                <a:cs typeface="Times New Roman"/>
              </a:rPr>
              <a:t>Dry pond design for required </a:t>
            </a:r>
            <a:r>
              <a:rPr lang="en-US" sz="4000" dirty="0" err="1">
                <a:solidFill>
                  <a:schemeClr val="tx1"/>
                </a:solidFill>
                <a:latin typeface="Times New Roman"/>
                <a:cs typeface="Times New Roman"/>
              </a:rPr>
              <a:t>stora</a:t>
            </a:r>
            <a:r>
              <a:rPr lang="en-US" sz="4000">
                <a:solidFill>
                  <a:schemeClr val="tx1"/>
                </a:solidFill>
                <a:latin typeface="Times New Roman"/>
                <a:cs typeface="Times New Roman"/>
              </a:rPr>
              <a:t>ge volume</a:t>
            </a:r>
            <a:endParaRPr lang="en-US" sz="4000">
              <a:solidFill>
                <a:schemeClr val="tx1"/>
              </a:solidFill>
              <a:latin typeface="Times New Roman"/>
              <a:ea typeface="Calibri" panose="020F0502020204030204"/>
              <a:cs typeface="Times New Roman"/>
            </a:endParaRPr>
          </a:p>
          <a:p>
            <a:pPr marL="571500" indent="-571500">
              <a:buFont typeface="Arial"/>
              <a:buChar char="•"/>
            </a:pPr>
            <a:r>
              <a:rPr lang="en-US" sz="4000" dirty="0">
                <a:solidFill>
                  <a:schemeClr val="tx1"/>
                </a:solidFill>
                <a:latin typeface="Times New Roman"/>
                <a:ea typeface="Calibri" panose="020F0502020204030204"/>
                <a:cs typeface="Times New Roman"/>
              </a:rPr>
              <a:t>Pipe </a:t>
            </a:r>
            <a:r>
              <a:rPr lang="en-US" sz="4000">
                <a:solidFill>
                  <a:schemeClr val="tx1"/>
                </a:solidFill>
                <a:latin typeface="Times New Roman"/>
                <a:ea typeface="Calibri" panose="020F0502020204030204"/>
                <a:cs typeface="Times New Roman"/>
              </a:rPr>
              <a:t>network design with lift station</a:t>
            </a:r>
            <a:endParaRPr lang="en-US" sz="4000" dirty="0">
              <a:solidFill>
                <a:schemeClr val="tx1"/>
              </a:solidFill>
              <a:latin typeface="Times New Roman"/>
              <a:ea typeface="Calibri" panose="020F0502020204030204"/>
              <a:cs typeface="Times New Roman"/>
            </a:endParaRPr>
          </a:p>
          <a:p>
            <a:pPr marL="571500" indent="-571500">
              <a:buFont typeface="Arial"/>
              <a:buChar char="•"/>
            </a:pPr>
            <a:endParaRPr lang="en-US" sz="3700">
              <a:solidFill>
                <a:schemeClr val="tx1"/>
              </a:solidFill>
              <a:latin typeface="Garamond"/>
              <a:ea typeface="Calibri" panose="020F0502020204030204"/>
              <a:cs typeface="Calibri"/>
            </a:endParaRP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AE2DF76D-9E58-F94B-9338-69907C0601EE}"/>
              </a:ext>
            </a:extLst>
          </p:cNvPr>
          <p:cNvSpPr/>
          <p:nvPr/>
        </p:nvSpPr>
        <p:spPr>
          <a:xfrm>
            <a:off x="15225268" y="18404902"/>
            <a:ext cx="13411200" cy="13446695"/>
          </a:xfrm>
          <a:prstGeom prst="roundRect">
            <a:avLst>
              <a:gd name="adj" fmla="val 0"/>
            </a:avLst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endParaRPr lang="en-US" sz="336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endParaRPr lang="en-US" sz="336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endParaRPr lang="en-US" sz="400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571500" indent="-571500">
              <a:buFont typeface="Arial"/>
              <a:buChar char="•"/>
            </a:pPr>
            <a:r>
              <a:rPr lang="en-US" sz="4000">
                <a:solidFill>
                  <a:schemeClr val="tx1"/>
                </a:solidFill>
                <a:latin typeface="Times New Roman"/>
                <a:cs typeface="Times New Roman"/>
              </a:rPr>
              <a:t>Traffic Impact Study</a:t>
            </a:r>
          </a:p>
          <a:p>
            <a:pPr marL="571500" indent="-571500">
              <a:buFont typeface="Arial"/>
              <a:buChar char="•"/>
            </a:pPr>
            <a:r>
              <a:rPr lang="en-US" sz="4000">
                <a:solidFill>
                  <a:schemeClr val="tx1"/>
                </a:solidFill>
                <a:latin typeface="Times New Roman"/>
                <a:cs typeface="Times New Roman"/>
              </a:rPr>
              <a:t>Paved Roadway</a:t>
            </a:r>
          </a:p>
          <a:p>
            <a:pPr marL="571500" indent="-571500">
              <a:buFont typeface="Arial"/>
              <a:buChar char="•"/>
            </a:pPr>
            <a:r>
              <a:rPr lang="en-US" sz="4000">
                <a:solidFill>
                  <a:schemeClr val="tx1"/>
                </a:solidFill>
                <a:latin typeface="Times New Roman"/>
                <a:cs typeface="Times New Roman"/>
              </a:rPr>
              <a:t>Pedestrian Facilities</a:t>
            </a:r>
          </a:p>
          <a:p>
            <a:pPr marL="571500" indent="-571500">
              <a:buFont typeface="Arial"/>
              <a:buChar char="•"/>
            </a:pPr>
            <a:r>
              <a:rPr lang="en-US" sz="4000">
                <a:solidFill>
                  <a:schemeClr val="tx1"/>
                </a:solidFill>
                <a:latin typeface="Times New Roman"/>
                <a:cs typeface="Times New Roman"/>
              </a:rPr>
              <a:t>Parking Lot</a:t>
            </a:r>
          </a:p>
          <a:p>
            <a:pPr marL="571500" indent="-571500">
              <a:buFont typeface="Arial"/>
              <a:buChar char="•"/>
            </a:pPr>
            <a:r>
              <a:rPr lang="en-US" sz="4000">
                <a:solidFill>
                  <a:schemeClr val="tx1"/>
                </a:solidFill>
                <a:latin typeface="Times New Roman"/>
                <a:cs typeface="Times New Roman"/>
              </a:rPr>
              <a:t>Signing and Pavement Markings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endParaRPr lang="en-US" sz="4267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marL="380990" indent="-380990">
              <a:buFont typeface="Arial" panose="020B0604020202020204" pitchFamily="34" charset="0"/>
              <a:buChar char="•"/>
            </a:pPr>
            <a:endParaRPr lang="en-US" sz="4267">
              <a:latin typeface="Garamond" panose="02020404030301010803" pitchFamily="18" charset="0"/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69C88FA8-0753-BD4D-A3D1-F108742E4DAC}"/>
              </a:ext>
            </a:extLst>
          </p:cNvPr>
          <p:cNvSpPr/>
          <p:nvPr/>
        </p:nvSpPr>
        <p:spPr>
          <a:xfrm>
            <a:off x="4137335" y="6244111"/>
            <a:ext cx="7111104" cy="1170860"/>
          </a:xfrm>
          <a:prstGeom prst="roundRect">
            <a:avLst/>
          </a:prstGeom>
          <a:solidFill>
            <a:srgbClr val="782F40"/>
          </a:solidFill>
          <a:ln>
            <a:solidFill>
              <a:srgbClr val="782F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333">
                <a:solidFill>
                  <a:schemeClr val="bg1"/>
                </a:solidFill>
                <a:latin typeface="Benton Sans" panose="02000504020000020004" pitchFamily="2" charset="77"/>
              </a:rPr>
              <a:t>Project Overview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10AC6E5-F907-3742-BE0C-43E430D5D01F}"/>
              </a:ext>
            </a:extLst>
          </p:cNvPr>
          <p:cNvSpPr/>
          <p:nvPr/>
        </p:nvSpPr>
        <p:spPr>
          <a:xfrm>
            <a:off x="4218826" y="21694292"/>
            <a:ext cx="6096000" cy="1219200"/>
          </a:xfrm>
          <a:prstGeom prst="roundRect">
            <a:avLst/>
          </a:prstGeom>
          <a:solidFill>
            <a:srgbClr val="782F40"/>
          </a:solidFill>
          <a:ln>
            <a:solidFill>
              <a:srgbClr val="782F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7300" err="1">
                <a:solidFill>
                  <a:schemeClr val="bg1"/>
                </a:solidFill>
                <a:latin typeface="Benton Sans"/>
              </a:rPr>
              <a:t>Geotechni</a:t>
            </a:r>
            <a:r>
              <a:rPr lang="en-US" sz="7300">
                <a:solidFill>
                  <a:schemeClr val="bg1"/>
                </a:solidFill>
                <a:latin typeface="Benton Sans"/>
              </a:rPr>
              <a:t>cal</a:t>
            </a:r>
            <a:endParaRPr lang="en-US" sz="7333">
              <a:solidFill>
                <a:schemeClr val="bg1"/>
              </a:solidFill>
              <a:latin typeface="Benton Sans" panose="02000504020000020004" pitchFamily="2" charset="77"/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51379547-A170-7740-89D0-76C2146A7F28}"/>
              </a:ext>
            </a:extLst>
          </p:cNvPr>
          <p:cNvSpPr/>
          <p:nvPr/>
        </p:nvSpPr>
        <p:spPr>
          <a:xfrm>
            <a:off x="18961760" y="6244111"/>
            <a:ext cx="6096000" cy="1219200"/>
          </a:xfrm>
          <a:prstGeom prst="roundRect">
            <a:avLst/>
          </a:prstGeom>
          <a:solidFill>
            <a:srgbClr val="782F40"/>
          </a:solidFill>
          <a:ln>
            <a:solidFill>
              <a:srgbClr val="782F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7300">
                <a:solidFill>
                  <a:schemeClr val="bg1"/>
                </a:solidFill>
                <a:latin typeface="Benton Sans"/>
              </a:rPr>
              <a:t>Structural</a:t>
            </a:r>
            <a:endParaRPr lang="en-US" sz="7333">
              <a:solidFill>
                <a:schemeClr val="bg1"/>
              </a:solidFill>
              <a:latin typeface="Benton Sans" panose="02000504020000020004" pitchFamily="2" charset="77"/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D010AE68-B05A-3F44-8362-9EA1E225A25A}"/>
              </a:ext>
            </a:extLst>
          </p:cNvPr>
          <p:cNvSpPr/>
          <p:nvPr/>
        </p:nvSpPr>
        <p:spPr>
          <a:xfrm>
            <a:off x="18882868" y="18658489"/>
            <a:ext cx="6096000" cy="1219200"/>
          </a:xfrm>
          <a:prstGeom prst="roundRect">
            <a:avLst/>
          </a:prstGeom>
          <a:solidFill>
            <a:srgbClr val="782F40"/>
          </a:solidFill>
          <a:ln>
            <a:solidFill>
              <a:srgbClr val="782F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7300">
                <a:solidFill>
                  <a:schemeClr val="bg1"/>
                </a:solidFill>
                <a:latin typeface="Benton Sans"/>
              </a:rPr>
              <a:t>Transportation</a:t>
            </a:r>
            <a:endParaRPr lang="en-US" sz="7333">
              <a:solidFill>
                <a:schemeClr val="bg1"/>
              </a:solidFill>
              <a:latin typeface="Benton Sans" panose="02000504020000020004" pitchFamily="2" charset="77"/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46DD85E0-B9A7-594E-B581-0EAC11DD9AAE}"/>
              </a:ext>
            </a:extLst>
          </p:cNvPr>
          <p:cNvSpPr/>
          <p:nvPr/>
        </p:nvSpPr>
        <p:spPr>
          <a:xfrm>
            <a:off x="33208541" y="6219941"/>
            <a:ext cx="6096000" cy="1219200"/>
          </a:xfrm>
          <a:prstGeom prst="roundRect">
            <a:avLst/>
          </a:prstGeom>
          <a:solidFill>
            <a:srgbClr val="782F40"/>
          </a:solidFill>
          <a:ln>
            <a:solidFill>
              <a:srgbClr val="782F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7300">
                <a:solidFill>
                  <a:schemeClr val="bg1"/>
                </a:solidFill>
                <a:latin typeface="Benton Sans"/>
              </a:rPr>
              <a:t>Hydraulics</a:t>
            </a:r>
            <a:endParaRPr lang="en-US" sz="7333">
              <a:solidFill>
                <a:schemeClr val="bg1"/>
              </a:solidFill>
              <a:latin typeface="Benton Sans" panose="02000504020000020004" pitchFamily="2" charset="77"/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4A869A2D-37A8-AB43-BB41-7A677DDBC28B}"/>
              </a:ext>
            </a:extLst>
          </p:cNvPr>
          <p:cNvSpPr/>
          <p:nvPr/>
        </p:nvSpPr>
        <p:spPr>
          <a:xfrm>
            <a:off x="33208541" y="16834469"/>
            <a:ext cx="6096000" cy="1219200"/>
          </a:xfrm>
          <a:prstGeom prst="roundRect">
            <a:avLst/>
          </a:prstGeom>
          <a:solidFill>
            <a:srgbClr val="782F40"/>
          </a:solidFill>
          <a:ln>
            <a:solidFill>
              <a:srgbClr val="782F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7300">
                <a:solidFill>
                  <a:schemeClr val="bg1"/>
                </a:solidFill>
                <a:latin typeface="Benton Sans"/>
              </a:rPr>
              <a:t>Environmental</a:t>
            </a:r>
            <a:endParaRPr lang="en-US" sz="7333">
              <a:solidFill>
                <a:schemeClr val="bg1"/>
              </a:solidFill>
              <a:latin typeface="Benton Sans" panose="02000504020000020004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2D30AF2-838F-8E41-9442-70B96338018C}"/>
              </a:ext>
            </a:extLst>
          </p:cNvPr>
          <p:cNvSpPr/>
          <p:nvPr/>
        </p:nvSpPr>
        <p:spPr>
          <a:xfrm>
            <a:off x="1014192" y="7851276"/>
            <a:ext cx="13524524" cy="378565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4000">
                <a:latin typeface="Times New Roman"/>
                <a:cs typeface="Times New Roman"/>
              </a:rPr>
              <a:t>This project involves the expansion and design of a 90-acre site in Ebro, Florida with the goal of improving public accessibility while preserving the natural environment. Emphasis was placed on minimizing environmental impacts, preserving natural function, and creating a balanced design that supports both recreational use and long-term site performance.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FC5FA3B-B81A-1D4C-9E6D-07E725A1C95E}"/>
              </a:ext>
            </a:extLst>
          </p:cNvPr>
          <p:cNvSpPr/>
          <p:nvPr/>
        </p:nvSpPr>
        <p:spPr>
          <a:xfrm>
            <a:off x="29839376" y="18405367"/>
            <a:ext cx="12834895" cy="491673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indent="-608965">
              <a:buFont typeface="Arial"/>
              <a:buChar char="•"/>
            </a:pPr>
            <a:r>
              <a:rPr lang="en-US" sz="4000">
                <a:latin typeface="Times New Roman"/>
                <a:cs typeface="Times New Roman"/>
              </a:rPr>
              <a:t>Diffused Aeration System for Sand Pond</a:t>
            </a:r>
          </a:p>
          <a:p>
            <a:pPr indent="-608965">
              <a:buFont typeface="Arial"/>
              <a:buChar char="•"/>
            </a:pPr>
            <a:r>
              <a:rPr lang="en-US" sz="4000">
                <a:latin typeface="Times New Roman"/>
                <a:cs typeface="Times New Roman"/>
              </a:rPr>
              <a:t>Blower sizing and pipe head loss</a:t>
            </a:r>
          </a:p>
          <a:p>
            <a:pPr indent="-608965">
              <a:buFont typeface="Arial"/>
              <a:buChar char="•"/>
            </a:pPr>
            <a:r>
              <a:rPr lang="en-US" sz="4000">
                <a:latin typeface="Times New Roman"/>
                <a:cs typeface="Times New Roman"/>
              </a:rPr>
              <a:t>Oxygen transfer rate and efficiency of transfer</a:t>
            </a:r>
          </a:p>
          <a:p>
            <a:pPr indent="-608965">
              <a:buFont typeface="Arial"/>
              <a:buChar char="•"/>
            </a:pPr>
            <a:r>
              <a:rPr lang="en-US" sz="4000">
                <a:latin typeface="Times New Roman"/>
                <a:cs typeface="Times New Roman"/>
              </a:rPr>
              <a:t>Natural Vegetative Buffer</a:t>
            </a:r>
          </a:p>
          <a:p>
            <a:pPr indent="-608965">
              <a:buFont typeface="Arial"/>
              <a:buChar char="•"/>
            </a:pPr>
            <a:r>
              <a:rPr lang="en-US" sz="4000">
                <a:latin typeface="Times New Roman"/>
                <a:cs typeface="Times New Roman"/>
              </a:rPr>
              <a:t>Lab tests of Dissolved Oxygen, Nitrates and Ammonia </a:t>
            </a:r>
          </a:p>
          <a:p>
            <a:pPr indent="-608965">
              <a:buFont typeface="Arial"/>
              <a:buChar char="•"/>
            </a:pPr>
            <a:endParaRPr lang="en-US" sz="4000">
              <a:latin typeface="Times New Roman"/>
              <a:cs typeface="Times New Roman"/>
            </a:endParaRPr>
          </a:p>
          <a:p>
            <a:pPr indent="-608965">
              <a:buFont typeface="Arial"/>
              <a:buChar char="•"/>
            </a:pPr>
            <a:endParaRPr lang="en-US" sz="4000">
              <a:latin typeface="Times New Roman"/>
              <a:cs typeface="Times New Roman"/>
            </a:endParaRPr>
          </a:p>
          <a:p>
            <a:pPr indent="-608965">
              <a:buFont typeface="Arial"/>
              <a:buChar char="•"/>
            </a:pPr>
            <a:endParaRPr lang="en-US" sz="3350">
              <a:latin typeface="Garamond" panose="02020404030301010803" pitchFamily="18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9A4D1B5-9553-E044-BE10-F6CC9D5F6510}"/>
              </a:ext>
            </a:extLst>
          </p:cNvPr>
          <p:cNvSpPr/>
          <p:nvPr/>
        </p:nvSpPr>
        <p:spPr>
          <a:xfrm>
            <a:off x="1039635" y="23488679"/>
            <a:ext cx="6489594" cy="747897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80365" indent="-380365">
              <a:buFont typeface="Arial" panose="020B0604020202020204" pitchFamily="34" charset="0"/>
              <a:buChar char="•"/>
            </a:pPr>
            <a:r>
              <a:rPr lang="en-US" sz="4000">
                <a:latin typeface="Times New Roman"/>
                <a:cs typeface="Times New Roman"/>
              </a:rPr>
              <a:t>Multiple Hand Auger Borings</a:t>
            </a:r>
          </a:p>
          <a:p>
            <a:pPr marL="380365" indent="-380365">
              <a:buFont typeface="Arial" panose="020B0604020202020204" pitchFamily="34" charset="0"/>
              <a:buChar char="•"/>
            </a:pPr>
            <a:r>
              <a:rPr lang="en-US" sz="4000">
                <a:latin typeface="Times New Roman"/>
                <a:cs typeface="Times New Roman"/>
              </a:rPr>
              <a:t>Lab tests ran to ASTM Standards: Modified Proctor, LBR, Moisture Content, Fines Content, &amp; Organic Content</a:t>
            </a:r>
          </a:p>
          <a:p>
            <a:pPr marL="380365" indent="-380365">
              <a:buFont typeface="Arial" panose="020B0604020202020204" pitchFamily="34" charset="0"/>
              <a:buChar char="•"/>
            </a:pPr>
            <a:r>
              <a:rPr lang="en-US" sz="4000">
                <a:latin typeface="Times New Roman"/>
                <a:cs typeface="Times New Roman"/>
              </a:rPr>
              <a:t>Soil Classification</a:t>
            </a:r>
          </a:p>
          <a:p>
            <a:pPr marL="380365" indent="-380365">
              <a:buFont typeface="Arial" panose="020B0604020202020204" pitchFamily="34" charset="0"/>
              <a:buChar char="•"/>
            </a:pPr>
            <a:r>
              <a:rPr lang="en-US" sz="4000">
                <a:latin typeface="Times New Roman"/>
                <a:cs typeface="Times New Roman"/>
              </a:rPr>
              <a:t>Determined a permeability rate for stormwater design</a:t>
            </a:r>
          </a:p>
          <a:p>
            <a:pPr marL="380365" indent="-380365">
              <a:buFont typeface="Arial" panose="020B0604020202020204" pitchFamily="34" charset="0"/>
              <a:buChar char="•"/>
            </a:pPr>
            <a:r>
              <a:rPr lang="en-US" sz="4000">
                <a:latin typeface="Times New Roman"/>
                <a:cs typeface="Times New Roman"/>
              </a:rPr>
              <a:t>Calculated Ultimate Bearing Capacity</a:t>
            </a:r>
          </a:p>
        </p:txBody>
      </p:sp>
      <p:pic>
        <p:nvPicPr>
          <p:cNvPr id="12" name="Picture 11" descr="A black background with red letters&#10;&#10;Description automatically generated">
            <a:extLst>
              <a:ext uri="{FF2B5EF4-FFF2-40B4-BE49-F238E27FC236}">
                <a16:creationId xmlns:a16="http://schemas.microsoft.com/office/drawing/2014/main" id="{0F975539-31A6-177D-6D4E-68F4254CD6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379" y="2338097"/>
            <a:ext cx="11400345" cy="1726834"/>
          </a:xfrm>
          <a:prstGeom prst="rect">
            <a:avLst/>
          </a:prstGeom>
        </p:spPr>
      </p:pic>
      <p:pic>
        <p:nvPicPr>
          <p:cNvPr id="13" name="Picture 12" descr="A black background with red letters&#10;&#10;Description automatically generated">
            <a:extLst>
              <a:ext uri="{FF2B5EF4-FFF2-40B4-BE49-F238E27FC236}">
                <a16:creationId xmlns:a16="http://schemas.microsoft.com/office/drawing/2014/main" id="{ABDFC169-1E9A-AD27-E519-47863E0F9A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19621" y="2223188"/>
            <a:ext cx="11400345" cy="1726834"/>
          </a:xfrm>
          <a:prstGeom prst="rect">
            <a:avLst/>
          </a:prstGeom>
        </p:spPr>
      </p:pic>
      <p:pic>
        <p:nvPicPr>
          <p:cNvPr id="52" name="Picture 51" descr="A map of a mountain&#10;&#10;AI-generated content may be incorrect.">
            <a:extLst>
              <a:ext uri="{FF2B5EF4-FFF2-40B4-BE49-F238E27FC236}">
                <a16:creationId xmlns:a16="http://schemas.microsoft.com/office/drawing/2014/main" id="{2AB0B877-41F8-EBB8-E444-7AA07B915A7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069" t="2284" r="14569" b="13289"/>
          <a:stretch>
            <a:fillRect/>
          </a:stretch>
        </p:blipFill>
        <p:spPr>
          <a:xfrm>
            <a:off x="1202716" y="11567005"/>
            <a:ext cx="13157278" cy="9714233"/>
          </a:xfrm>
          <a:prstGeom prst="rect">
            <a:avLst/>
          </a:prstGeom>
        </p:spPr>
      </p:pic>
      <p:pic>
        <p:nvPicPr>
          <p:cNvPr id="76" name="Picture 75" descr="A graph of water inflatable&#10;&#10;AI-generated content may be incorrect.">
            <a:extLst>
              <a:ext uri="{FF2B5EF4-FFF2-40B4-BE49-F238E27FC236}">
                <a16:creationId xmlns:a16="http://schemas.microsoft.com/office/drawing/2014/main" id="{847FC1B1-BA2C-B9BF-26FC-D03217908D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43061" y="11204858"/>
            <a:ext cx="8387257" cy="5253254"/>
          </a:xfrm>
          <a:prstGeom prst="rect">
            <a:avLst/>
          </a:prstGeom>
        </p:spPr>
      </p:pic>
      <p:sp>
        <p:nvSpPr>
          <p:cNvPr id="78" name="Rounded Rectangle 18">
            <a:extLst>
              <a:ext uri="{FF2B5EF4-FFF2-40B4-BE49-F238E27FC236}">
                <a16:creationId xmlns:a16="http://schemas.microsoft.com/office/drawing/2014/main" id="{10A53C57-4062-E68B-5858-04ED2B91B807}"/>
              </a:ext>
            </a:extLst>
          </p:cNvPr>
          <p:cNvSpPr/>
          <p:nvPr/>
        </p:nvSpPr>
        <p:spPr>
          <a:xfrm>
            <a:off x="29599278" y="19624578"/>
            <a:ext cx="13314524" cy="12205869"/>
          </a:xfrm>
          <a:prstGeom prst="roundRect">
            <a:avLst>
              <a:gd name="adj" fmla="val 0"/>
            </a:avLst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endParaRPr lang="en-US" sz="3733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endParaRPr lang="en-US">
              <a:solidFill>
                <a:srgbClr val="FFFFFF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</p:txBody>
      </p:sp>
      <p:pic>
        <p:nvPicPr>
          <p:cNvPr id="89" name="Picture 88" descr="Pedestrian Bridges And Boardwalks - Nature Bridges">
            <a:extLst>
              <a:ext uri="{FF2B5EF4-FFF2-40B4-BE49-F238E27FC236}">
                <a16:creationId xmlns:a16="http://schemas.microsoft.com/office/drawing/2014/main" id="{FE39A6BD-CF88-BA42-CDBB-C1D3566FE2F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762" t="3226" r="2203" b="2581"/>
          <a:stretch>
            <a:fillRect/>
          </a:stretch>
        </p:blipFill>
        <p:spPr>
          <a:xfrm>
            <a:off x="15816277" y="13599947"/>
            <a:ext cx="6086154" cy="4118769"/>
          </a:xfrm>
          <a:prstGeom prst="rect">
            <a:avLst/>
          </a:prstGeom>
        </p:spPr>
      </p:pic>
      <p:pic>
        <p:nvPicPr>
          <p:cNvPr id="493" name="Picture 492">
            <a:extLst>
              <a:ext uri="{FF2B5EF4-FFF2-40B4-BE49-F238E27FC236}">
                <a16:creationId xmlns:a16="http://schemas.microsoft.com/office/drawing/2014/main" id="{EECBB156-E7CB-6678-4C26-C50686C4C5D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4635" t="9964" r="5626" b="1626"/>
          <a:stretch>
            <a:fillRect/>
          </a:stretch>
        </p:blipFill>
        <p:spPr>
          <a:xfrm>
            <a:off x="19488134" y="23155482"/>
            <a:ext cx="9313873" cy="4456102"/>
          </a:xfrm>
          <a:prstGeom prst="rect">
            <a:avLst/>
          </a:prstGeom>
        </p:spPr>
      </p:pic>
      <p:pic>
        <p:nvPicPr>
          <p:cNvPr id="496" name="Picture 495" descr="A drawing of a road with measurements&#10;&#10;AI-generated content may be incorrect.">
            <a:extLst>
              <a:ext uri="{FF2B5EF4-FFF2-40B4-BE49-F238E27FC236}">
                <a16:creationId xmlns:a16="http://schemas.microsoft.com/office/drawing/2014/main" id="{723450D3-FE7F-1426-299B-953E5193A3B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320775" y="28007906"/>
            <a:ext cx="11415065" cy="4293723"/>
          </a:xfrm>
          <a:prstGeom prst="rect">
            <a:avLst/>
          </a:prstGeom>
        </p:spPr>
      </p:pic>
      <p:pic>
        <p:nvPicPr>
          <p:cNvPr id="2" name="Picture 1" descr="A black and white document with lines and text&#10;&#10;AI-generated content may be incorrect.">
            <a:extLst>
              <a:ext uri="{FF2B5EF4-FFF2-40B4-BE49-F238E27FC236}">
                <a16:creationId xmlns:a16="http://schemas.microsoft.com/office/drawing/2014/main" id="{A7A69FE0-5185-349C-51FB-C8A4CEED4BA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80445" y="23446029"/>
            <a:ext cx="6537755" cy="7978221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FB18920-55E8-9F4F-174A-779423AEE2C4}"/>
              </a:ext>
            </a:extLst>
          </p:cNvPr>
          <p:cNvCxnSpPr/>
          <p:nvPr/>
        </p:nvCxnSpPr>
        <p:spPr>
          <a:xfrm>
            <a:off x="14874240" y="6283201"/>
            <a:ext cx="0" cy="260126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623FB44-1946-C56C-6519-AD33C26B2829}"/>
              </a:ext>
            </a:extLst>
          </p:cNvPr>
          <p:cNvCxnSpPr/>
          <p:nvPr/>
        </p:nvCxnSpPr>
        <p:spPr>
          <a:xfrm>
            <a:off x="29169360" y="6244111"/>
            <a:ext cx="0" cy="260126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82543D8C-4966-C933-4486-E24F7E84E49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520021" y="13596883"/>
            <a:ext cx="6112795" cy="4126819"/>
          </a:xfrm>
          <a:prstGeom prst="rect">
            <a:avLst/>
          </a:prstGeom>
        </p:spPr>
      </p:pic>
      <p:sp>
        <p:nvSpPr>
          <p:cNvPr id="16" name="Rounded Rectangle 27">
            <a:extLst>
              <a:ext uri="{FF2B5EF4-FFF2-40B4-BE49-F238E27FC236}">
                <a16:creationId xmlns:a16="http://schemas.microsoft.com/office/drawing/2014/main" id="{681EFC2E-35C4-89AC-8063-11B9666A5C43}"/>
              </a:ext>
            </a:extLst>
          </p:cNvPr>
          <p:cNvSpPr/>
          <p:nvPr/>
        </p:nvSpPr>
        <p:spPr>
          <a:xfrm>
            <a:off x="32400467" y="27628882"/>
            <a:ext cx="8347746" cy="1147716"/>
          </a:xfrm>
          <a:prstGeom prst="roundRect">
            <a:avLst/>
          </a:prstGeom>
          <a:solidFill>
            <a:srgbClr val="782F40"/>
          </a:solidFill>
          <a:ln>
            <a:solidFill>
              <a:srgbClr val="782F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7300">
                <a:solidFill>
                  <a:schemeClr val="bg1"/>
                </a:solidFill>
                <a:latin typeface="Benton Sans"/>
              </a:rPr>
              <a:t>Acknowledgements</a:t>
            </a:r>
          </a:p>
        </p:txBody>
      </p:sp>
      <p:sp>
        <p:nvSpPr>
          <p:cNvPr id="17" name="Rounded Rectangle 19">
            <a:extLst>
              <a:ext uri="{FF2B5EF4-FFF2-40B4-BE49-F238E27FC236}">
                <a16:creationId xmlns:a16="http://schemas.microsoft.com/office/drawing/2014/main" id="{26D8ECF3-5C38-1EE2-F84C-4216C07451CF}"/>
              </a:ext>
            </a:extLst>
          </p:cNvPr>
          <p:cNvSpPr/>
          <p:nvPr/>
        </p:nvSpPr>
        <p:spPr>
          <a:xfrm>
            <a:off x="29939433" y="29178308"/>
            <a:ext cx="12272887" cy="1794798"/>
          </a:xfrm>
          <a:prstGeom prst="roundRect">
            <a:avLst>
              <a:gd name="adj" fmla="val 0"/>
            </a:avLst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sz="4000" dirty="0">
                <a:solidFill>
                  <a:schemeClr val="tx1"/>
                </a:solidFill>
                <a:latin typeface="Times New Roman"/>
                <a:cs typeface="Times New Roman"/>
              </a:rPr>
              <a:t>Special thanks to our mentors: </a:t>
            </a:r>
            <a:endParaRPr lang="en-US" sz="4000">
              <a:solidFill>
                <a:schemeClr val="tx1"/>
              </a:solidFill>
              <a:latin typeface="Times New Roman"/>
              <a:ea typeface="Calibri" panose="020F0502020204030204"/>
              <a:cs typeface="Times New Roman"/>
            </a:endParaRPr>
          </a:p>
          <a:p>
            <a:r>
              <a:rPr lang="en-US" sz="4000" dirty="0">
                <a:solidFill>
                  <a:schemeClr val="tx1"/>
                </a:solidFill>
                <a:latin typeface="Times New Roman"/>
                <a:cs typeface="Times New Roman"/>
              </a:rPr>
              <a:t>Blake Furbee, P.E.        Sammy </a:t>
            </a:r>
            <a:r>
              <a:rPr lang="en-US" sz="4000" dirty="0" err="1">
                <a:solidFill>
                  <a:schemeClr val="tx1"/>
                </a:solidFill>
                <a:latin typeface="Times New Roman"/>
                <a:cs typeface="Times New Roman"/>
              </a:rPr>
              <a:t>Purd'homme</a:t>
            </a:r>
            <a:r>
              <a:rPr lang="en-US" sz="4000" dirty="0">
                <a:solidFill>
                  <a:schemeClr val="tx1"/>
                </a:solidFill>
                <a:latin typeface="Times New Roman"/>
                <a:cs typeface="Times New Roman"/>
              </a:rPr>
              <a:t>, E.I. Dillon </a:t>
            </a:r>
            <a:r>
              <a:rPr lang="en-US" sz="4000" dirty="0" err="1">
                <a:solidFill>
                  <a:schemeClr val="tx1"/>
                </a:solidFill>
                <a:latin typeface="Times New Roman"/>
                <a:cs typeface="Times New Roman"/>
              </a:rPr>
              <a:t>Fuder</a:t>
            </a:r>
            <a:r>
              <a:rPr lang="en-US" sz="4000" dirty="0">
                <a:solidFill>
                  <a:schemeClr val="tx1"/>
                </a:solidFill>
                <a:latin typeface="Times New Roman"/>
                <a:cs typeface="Times New Roman"/>
              </a:rPr>
              <a:t>, E.I           Heather Remick, P.E.  </a:t>
            </a:r>
            <a:endParaRPr lang="en-US" sz="4000">
              <a:solidFill>
                <a:schemeClr val="tx1"/>
              </a:solidFill>
              <a:latin typeface="Times New Roman"/>
              <a:ea typeface="Calibri" panose="020F0502020204030204"/>
              <a:cs typeface="Times New Roman"/>
            </a:endParaRPr>
          </a:p>
          <a:p>
            <a:r>
              <a:rPr lang="en-US" sz="4000" dirty="0">
                <a:solidFill>
                  <a:schemeClr val="tx1"/>
                </a:solidFill>
                <a:latin typeface="Times New Roman"/>
                <a:cs typeface="Times New Roman"/>
              </a:rPr>
              <a:t>Dexter </a:t>
            </a:r>
            <a:r>
              <a:rPr lang="en-US" sz="4000" dirty="0" err="1">
                <a:solidFill>
                  <a:schemeClr val="tx1"/>
                </a:solidFill>
                <a:latin typeface="Times New Roman"/>
                <a:cs typeface="Times New Roman"/>
              </a:rPr>
              <a:t>Gortemoller</a:t>
            </a:r>
            <a:r>
              <a:rPr lang="en-US" sz="4000" dirty="0">
                <a:solidFill>
                  <a:schemeClr val="tx1"/>
                </a:solidFill>
                <a:latin typeface="Times New Roman"/>
                <a:cs typeface="Times New Roman"/>
              </a:rPr>
              <a:t>, P.E.        Shawn Justice, P.E. Chris Alessio, E.I.</a:t>
            </a:r>
            <a:endParaRPr lang="en-US" sz="4000">
              <a:solidFill>
                <a:schemeClr val="tx1"/>
              </a:solidFill>
              <a:latin typeface="Times New Roman"/>
              <a:ea typeface="Calibri" panose="020F0502020204030204"/>
              <a:cs typeface="Times New Roman"/>
            </a:endParaRPr>
          </a:p>
        </p:txBody>
      </p:sp>
      <p:pic>
        <p:nvPicPr>
          <p:cNvPr id="15" name="Picture 14" descr="A map of a person with points and lines&#10;&#10;AI-generated content may be incorrect.">
            <a:extLst>
              <a:ext uri="{FF2B5EF4-FFF2-40B4-BE49-F238E27FC236}">
                <a16:creationId xmlns:a16="http://schemas.microsoft.com/office/drawing/2014/main" id="{F93334BB-2A04-5426-D239-FED68B80FBA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9954654" y="22220424"/>
            <a:ext cx="6620059" cy="4663334"/>
          </a:xfrm>
          <a:prstGeom prst="rect">
            <a:avLst/>
          </a:prstGeom>
        </p:spPr>
      </p:pic>
      <p:pic>
        <p:nvPicPr>
          <p:cNvPr id="21" name="Picture 20" descr="A black object with bubbles in it&#10;&#10;AI-generated content may be incorrect.">
            <a:extLst>
              <a:ext uri="{FF2B5EF4-FFF2-40B4-BE49-F238E27FC236}">
                <a16:creationId xmlns:a16="http://schemas.microsoft.com/office/drawing/2014/main" id="{AED68167-5EAC-E2DF-0616-802FD85E762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7140295" y="22221461"/>
            <a:ext cx="6383500" cy="460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479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Application>Microsoft Office PowerPoint</Application>
  <PresentationFormat>Custom</PresentationFormat>
  <Slides>1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Tyler Towne</dc:creator>
  <cp:revision>326</cp:revision>
  <cp:lastPrinted>2020-02-13T23:31:38Z</cp:lastPrinted>
  <dcterms:created xsi:type="dcterms:W3CDTF">2020-02-13T23:22:33Z</dcterms:created>
  <dcterms:modified xsi:type="dcterms:W3CDTF">2026-04-01T03:02:13Z</dcterms:modified>
</cp:coreProperties>
</file>