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3"/>
  </p:notesMasterIdLst>
  <p:sldIdLst>
    <p:sldId id="256"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552" userDrawn="1">
          <p15:clr>
            <a:srgbClr val="A4A3A4"/>
          </p15:clr>
        </p15:guide>
        <p15:guide id="2" pos="1843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2F40"/>
    <a:srgbClr val="FFFFFF"/>
    <a:srgbClr val="CEB888"/>
    <a:srgbClr val="F3EDE1"/>
    <a:srgbClr val="E7DC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9A79A1-107F-42F0-BAAE-2A1FC4889C05}" v="462" dt="2026-03-17T15:46:18.415"/>
    <p1510:client id="{823C5801-533E-FE4B-A65F-DB3B45D0E3EA}" v="6" dt="2026-03-17T15:45:46.0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2" d="100"/>
          <a:sy n="22" d="100"/>
        </p:scale>
        <p:origin x="1770" y="78"/>
      </p:cViewPr>
      <p:guideLst>
        <p:guide orient="horz" pos="15552"/>
        <p:guide pos="1843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4EEA31-436C-4DC8-AC5C-0BA0C60CA86A}" type="datetimeFigureOut">
              <a:rPr lang="en-US" smtClean="0"/>
              <a:t>3/23/2026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8CB45B-3ABC-4820-8EF8-7CB16D806267}" type="slidenum">
              <a:rPr lang="en-US" smtClean="0"/>
              <a:t>‹#›</a:t>
            </a:fld>
            <a:endParaRPr lang="en-US"/>
          </a:p>
        </p:txBody>
      </p:sp>
    </p:spTree>
    <p:extLst>
      <p:ext uri="{BB962C8B-B14F-4D97-AF65-F5344CB8AC3E}">
        <p14:creationId xmlns:p14="http://schemas.microsoft.com/office/powerpoint/2010/main" val="3516791525"/>
      </p:ext>
    </p:extLst>
  </p:cSld>
  <p:clrMap bg1="lt1" tx1="dk1" bg2="lt2" tx2="dk2" accent1="accent1" accent2="accent2" accent3="accent3" accent4="accent4" accent5="accent5" accent6="accent6" hlink="hlink" folHlink="folHlink"/>
  <p:notesStyle>
    <a:lvl1pPr marL="0" algn="l" defTabSz="1280160" rtl="0" eaLnBrk="1" latinLnBrk="0" hangingPunct="1">
      <a:defRPr sz="1680" kern="1200">
        <a:solidFill>
          <a:schemeClr val="tx1"/>
        </a:solidFill>
        <a:latin typeface="+mn-lt"/>
        <a:ea typeface="+mn-ea"/>
        <a:cs typeface="+mn-cs"/>
      </a:defRPr>
    </a:lvl1pPr>
    <a:lvl2pPr marL="640080" algn="l" defTabSz="1280160" rtl="0" eaLnBrk="1" latinLnBrk="0" hangingPunct="1">
      <a:defRPr sz="1680" kern="1200">
        <a:solidFill>
          <a:schemeClr val="tx1"/>
        </a:solidFill>
        <a:latin typeface="+mn-lt"/>
        <a:ea typeface="+mn-ea"/>
        <a:cs typeface="+mn-cs"/>
      </a:defRPr>
    </a:lvl2pPr>
    <a:lvl3pPr marL="1280160" algn="l" defTabSz="1280160" rtl="0" eaLnBrk="1" latinLnBrk="0" hangingPunct="1">
      <a:defRPr sz="1680" kern="1200">
        <a:solidFill>
          <a:schemeClr val="tx1"/>
        </a:solidFill>
        <a:latin typeface="+mn-lt"/>
        <a:ea typeface="+mn-ea"/>
        <a:cs typeface="+mn-cs"/>
      </a:defRPr>
    </a:lvl3pPr>
    <a:lvl4pPr marL="1920240" algn="l" defTabSz="1280160" rtl="0" eaLnBrk="1" latinLnBrk="0" hangingPunct="1">
      <a:defRPr sz="1680" kern="1200">
        <a:solidFill>
          <a:schemeClr val="tx1"/>
        </a:solidFill>
        <a:latin typeface="+mn-lt"/>
        <a:ea typeface="+mn-ea"/>
        <a:cs typeface="+mn-cs"/>
      </a:defRPr>
    </a:lvl4pPr>
    <a:lvl5pPr marL="2560320" algn="l" defTabSz="1280160" rtl="0" eaLnBrk="1" latinLnBrk="0" hangingPunct="1">
      <a:defRPr sz="1680" kern="1200">
        <a:solidFill>
          <a:schemeClr val="tx1"/>
        </a:solidFill>
        <a:latin typeface="+mn-lt"/>
        <a:ea typeface="+mn-ea"/>
        <a:cs typeface="+mn-cs"/>
      </a:defRPr>
    </a:lvl5pPr>
    <a:lvl6pPr marL="3200400" algn="l" defTabSz="1280160" rtl="0" eaLnBrk="1" latinLnBrk="0" hangingPunct="1">
      <a:defRPr sz="1680" kern="1200">
        <a:solidFill>
          <a:schemeClr val="tx1"/>
        </a:solidFill>
        <a:latin typeface="+mn-lt"/>
        <a:ea typeface="+mn-ea"/>
        <a:cs typeface="+mn-cs"/>
      </a:defRPr>
    </a:lvl6pPr>
    <a:lvl7pPr marL="3840480" algn="l" defTabSz="1280160" rtl="0" eaLnBrk="1" latinLnBrk="0" hangingPunct="1">
      <a:defRPr sz="1680" kern="1200">
        <a:solidFill>
          <a:schemeClr val="tx1"/>
        </a:solidFill>
        <a:latin typeface="+mn-lt"/>
        <a:ea typeface="+mn-ea"/>
        <a:cs typeface="+mn-cs"/>
      </a:defRPr>
    </a:lvl7pPr>
    <a:lvl8pPr marL="4480560" algn="l" defTabSz="1280160" rtl="0" eaLnBrk="1" latinLnBrk="0" hangingPunct="1">
      <a:defRPr sz="1680" kern="1200">
        <a:solidFill>
          <a:schemeClr val="tx1"/>
        </a:solidFill>
        <a:latin typeface="+mn-lt"/>
        <a:ea typeface="+mn-ea"/>
        <a:cs typeface="+mn-cs"/>
      </a:defRPr>
    </a:lvl8pPr>
    <a:lvl9pPr marL="5120640" algn="l" defTabSz="1280160" rtl="0" eaLnBrk="1" latinLnBrk="0" hangingPunct="1">
      <a:defRPr sz="168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p>
        </p:txBody>
      </p:sp>
      <p:sp>
        <p:nvSpPr>
          <p:cNvPr id="4" name="Date Placeholder 3"/>
          <p:cNvSpPr>
            <a:spLocks noGrp="1"/>
          </p:cNvSpPr>
          <p:nvPr>
            <p:ph type="dt" sz="half" idx="10"/>
          </p:nvPr>
        </p:nvSpPr>
        <p:spPr/>
        <p:txBody>
          <a:bodyPr/>
          <a:lstStyle/>
          <a:p>
            <a:fld id="{27A3F32C-38B0-B548-A78F-520DC007E7DF}" type="datetimeFigureOut">
              <a:rPr lang="en-US" smtClean="0"/>
              <a:t>3/23/2026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073110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A3F32C-38B0-B548-A78F-520DC007E7DF}" type="datetimeFigureOut">
              <a:rPr lang="en-US" smtClean="0"/>
              <a:t>3/23/2026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249382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A3F32C-38B0-B548-A78F-520DC007E7DF}" type="datetimeFigureOut">
              <a:rPr lang="en-US" smtClean="0"/>
              <a:t>3/23/2026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805520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A3F32C-38B0-B548-A78F-520DC007E7DF}" type="datetimeFigureOut">
              <a:rPr lang="en-US" smtClean="0"/>
              <a:t>3/23/2026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86177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A3F32C-38B0-B548-A78F-520DC007E7DF}" type="datetimeFigureOut">
              <a:rPr lang="en-US" smtClean="0"/>
              <a:t>3/23/2026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729403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7A3F32C-38B0-B548-A78F-520DC007E7DF}" type="datetimeFigureOut">
              <a:rPr lang="en-US" smtClean="0"/>
              <a:t>3/23/2026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203078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7A3F32C-38B0-B548-A78F-520DC007E7DF}" type="datetimeFigureOut">
              <a:rPr lang="en-US" smtClean="0"/>
              <a:t>3/23/2026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208282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7A3F32C-38B0-B548-A78F-520DC007E7DF}" type="datetimeFigureOut">
              <a:rPr lang="en-US" smtClean="0"/>
              <a:t>3/23/2026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015163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3F32C-38B0-B548-A78F-520DC007E7DF}" type="datetimeFigureOut">
              <a:rPr lang="en-US" smtClean="0"/>
              <a:t>3/23/2026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247579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27A3F32C-38B0-B548-A78F-520DC007E7DF}" type="datetimeFigureOut">
              <a:rPr lang="en-US" smtClean="0"/>
              <a:t>3/23/2026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535949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27A3F32C-38B0-B548-A78F-520DC007E7DF}" type="datetimeFigureOut">
              <a:rPr lang="en-US" smtClean="0"/>
              <a:t>3/23/2026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286347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27A3F32C-38B0-B548-A78F-520DC007E7DF}" type="datetimeFigureOut">
              <a:rPr lang="en-US" smtClean="0"/>
              <a:t>3/23/2026</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42E1C02B-4381-A949-87F7-00D5CA5C0694}" type="slidenum">
              <a:rPr lang="en-US" smtClean="0"/>
              <a:t>‹#›</a:t>
            </a:fld>
            <a:endParaRPr lang="en-US"/>
          </a:p>
        </p:txBody>
      </p:sp>
    </p:spTree>
    <p:extLst>
      <p:ext uri="{BB962C8B-B14F-4D97-AF65-F5344CB8AC3E}">
        <p14:creationId xmlns:p14="http://schemas.microsoft.com/office/powerpoint/2010/main" val="287651026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7B5B2F4-AC80-4B4A-83D0-F69ECAF1CBF9}"/>
              </a:ext>
            </a:extLst>
          </p:cNvPr>
          <p:cNvSpPr txBox="1"/>
          <p:nvPr/>
        </p:nvSpPr>
        <p:spPr>
          <a:xfrm>
            <a:off x="13464566" y="2359521"/>
            <a:ext cx="16968069" cy="4114075"/>
          </a:xfrm>
          <a:prstGeom prst="rect">
            <a:avLst/>
          </a:prstGeom>
          <a:noFill/>
        </p:spPr>
        <p:txBody>
          <a:bodyPr wrap="square" rtlCol="0">
            <a:spAutoFit/>
          </a:bodyPr>
          <a:lstStyle/>
          <a:p>
            <a:pPr algn="ctr"/>
            <a:r>
              <a:rPr lang="en-US" sz="8000" b="1">
                <a:latin typeface="Garamond" panose="02020404030301010803" pitchFamily="18" charset="0"/>
              </a:rPr>
              <a:t>Understanding Sickle Cell Disease and Modern Therapeutic Approaches</a:t>
            </a:r>
          </a:p>
          <a:p>
            <a:pPr algn="ctr"/>
            <a:r>
              <a:rPr lang="en-US" sz="5867">
                <a:latin typeface="Garamond" panose="02020404030301010803" pitchFamily="18" charset="0"/>
              </a:rPr>
              <a:t>Theodore S. Edmondson</a:t>
            </a:r>
          </a:p>
          <a:p>
            <a:pPr algn="ctr"/>
            <a:r>
              <a:rPr lang="en-US" sz="4267">
                <a:latin typeface="Garamond" panose="02020404030301010803" pitchFamily="18" charset="0"/>
              </a:rPr>
              <a:t>Florida State University Panama City</a:t>
            </a:r>
          </a:p>
        </p:txBody>
      </p:sp>
      <p:cxnSp>
        <p:nvCxnSpPr>
          <p:cNvPr id="3" name="Straight Connector 2">
            <a:extLst>
              <a:ext uri="{FF2B5EF4-FFF2-40B4-BE49-F238E27FC236}">
                <a16:creationId xmlns:a16="http://schemas.microsoft.com/office/drawing/2014/main" id="{D0AF5D4E-5C2E-9047-88C1-238DBEC48E8B}"/>
              </a:ext>
            </a:extLst>
          </p:cNvPr>
          <p:cNvCxnSpPr/>
          <p:nvPr/>
        </p:nvCxnSpPr>
        <p:spPr>
          <a:xfrm>
            <a:off x="3277561" y="6892983"/>
            <a:ext cx="37324721"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379E53-11E7-1546-91C8-110BFEAE91CD}"/>
              </a:ext>
            </a:extLst>
          </p:cNvPr>
          <p:cNvCxnSpPr/>
          <p:nvPr/>
        </p:nvCxnSpPr>
        <p:spPr>
          <a:xfrm>
            <a:off x="3277562" y="2382135"/>
            <a:ext cx="37324721"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sp>
        <p:nvSpPr>
          <p:cNvPr id="17" name="Rounded Rectangle 16">
            <a:extLst>
              <a:ext uri="{FF2B5EF4-FFF2-40B4-BE49-F238E27FC236}">
                <a16:creationId xmlns:a16="http://schemas.microsoft.com/office/drawing/2014/main" id="{61739502-9E18-514A-A0EA-F79EF05B8A3C}"/>
              </a:ext>
            </a:extLst>
          </p:cNvPr>
          <p:cNvSpPr/>
          <p:nvPr/>
        </p:nvSpPr>
        <p:spPr>
          <a:xfrm>
            <a:off x="3395225" y="15501501"/>
            <a:ext cx="12031628" cy="14577337"/>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3319">
              <a:solidFill>
                <a:schemeClr val="tx1"/>
              </a:solidFill>
              <a:latin typeface="Garamond" panose="02020404030301010803" pitchFamily="18" charset="0"/>
            </a:endParaRPr>
          </a:p>
          <a:p>
            <a:endParaRPr lang="en-US" sz="3319">
              <a:solidFill>
                <a:schemeClr val="tx1"/>
              </a:solidFill>
              <a:latin typeface="Garamond" panose="02020404030301010803" pitchFamily="18" charset="0"/>
            </a:endParaRPr>
          </a:p>
          <a:p>
            <a:endParaRPr lang="en-US" sz="3319">
              <a:solidFill>
                <a:schemeClr val="tx1"/>
              </a:solidFill>
              <a:latin typeface="Garamond" panose="02020404030301010803" pitchFamily="18" charset="0"/>
            </a:endParaRPr>
          </a:p>
        </p:txBody>
      </p:sp>
      <p:sp>
        <p:nvSpPr>
          <p:cNvPr id="18" name="Rounded Rectangle 17">
            <a:extLst>
              <a:ext uri="{FF2B5EF4-FFF2-40B4-BE49-F238E27FC236}">
                <a16:creationId xmlns:a16="http://schemas.microsoft.com/office/drawing/2014/main" id="{68ACCF93-840C-E048-BB07-3B7B83391E97}"/>
              </a:ext>
            </a:extLst>
          </p:cNvPr>
          <p:cNvSpPr/>
          <p:nvPr/>
        </p:nvSpPr>
        <p:spPr>
          <a:xfrm>
            <a:off x="16042097" y="7757609"/>
            <a:ext cx="11921067" cy="7225529"/>
          </a:xfrm>
          <a:prstGeom prst="roundRect">
            <a:avLst>
              <a:gd name="adj" fmla="val 17835"/>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541866" indent="-541866">
              <a:buFont typeface="Arial" panose="020B0604020202020204" pitchFamily="34" charset="0"/>
              <a:buChar char="•"/>
            </a:pPr>
            <a:endParaRPr lang="en-US" sz="3319">
              <a:solidFill>
                <a:schemeClr val="tx1"/>
              </a:solidFill>
              <a:latin typeface="Garamond" panose="02020404030301010803" pitchFamily="18" charset="0"/>
            </a:endParaRPr>
          </a:p>
          <a:p>
            <a:pPr marL="541866" indent="-541866">
              <a:buFont typeface="Arial" panose="020B0604020202020204" pitchFamily="34" charset="0"/>
              <a:buChar char="•"/>
            </a:pPr>
            <a:endParaRPr lang="en-US" sz="3319">
              <a:solidFill>
                <a:schemeClr val="tx1"/>
              </a:solidFill>
              <a:latin typeface="Garamond" panose="02020404030301010803" pitchFamily="18" charset="0"/>
            </a:endParaRPr>
          </a:p>
          <a:p>
            <a:pPr marL="541866" indent="-541866">
              <a:buFont typeface="Arial" panose="020B0604020202020204" pitchFamily="34" charset="0"/>
              <a:buChar char="•"/>
            </a:pPr>
            <a:endParaRPr lang="en-US" sz="3319">
              <a:solidFill>
                <a:schemeClr val="tx1"/>
              </a:solidFill>
              <a:latin typeface="Garamond" panose="02020404030301010803" pitchFamily="18" charset="0"/>
            </a:endParaRPr>
          </a:p>
          <a:p>
            <a:r>
              <a:rPr lang="en-US" sz="3319">
                <a:solidFill>
                  <a:schemeClr val="tx1"/>
                </a:solidFill>
                <a:latin typeface="Garamond" panose="02020404030301010803" pitchFamily="18" charset="0"/>
              </a:rPr>
              <a:t>	</a:t>
            </a:r>
            <a:r>
              <a:rPr lang="en-US" sz="3200">
                <a:solidFill>
                  <a:schemeClr val="tx1"/>
                </a:solidFill>
                <a:latin typeface="Garamond" panose="02020404030301010803" pitchFamily="18" charset="0"/>
              </a:rPr>
              <a:t>I conducted a literature research of peer-reviewed and credible scholarly articles that discussed and communicated information regarding sickle cell disease. I selected sources that had a publishing year no later than 10-15 years and provided sufficient evidence to support their findings. </a:t>
            </a:r>
          </a:p>
          <a:p>
            <a:r>
              <a:rPr lang="en-US" sz="3200">
                <a:solidFill>
                  <a:schemeClr val="tx1"/>
                </a:solidFill>
                <a:latin typeface="Garamond" panose="02020404030301010803" pitchFamily="18" charset="0"/>
              </a:rPr>
              <a:t>	My sources were extracted through online databases of The Florida State University Online Library Resource, National Library of Medicine, Google Scholar, PubMed, Science Direct, and Radiological Society of North America.</a:t>
            </a:r>
            <a:endParaRPr lang="en-US" sz="3200">
              <a:latin typeface="Garamond" panose="02020404030301010803" pitchFamily="18" charset="0"/>
            </a:endParaRPr>
          </a:p>
        </p:txBody>
      </p:sp>
      <p:sp>
        <p:nvSpPr>
          <p:cNvPr id="19" name="Rounded Rectangle 18">
            <a:extLst>
              <a:ext uri="{FF2B5EF4-FFF2-40B4-BE49-F238E27FC236}">
                <a16:creationId xmlns:a16="http://schemas.microsoft.com/office/drawing/2014/main" id="{105F2585-F4D4-144D-AB0C-715D32F02E70}"/>
              </a:ext>
            </a:extLst>
          </p:cNvPr>
          <p:cNvSpPr/>
          <p:nvPr/>
        </p:nvSpPr>
        <p:spPr>
          <a:xfrm>
            <a:off x="28705903" y="7757607"/>
            <a:ext cx="11921067" cy="14458923"/>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3319">
              <a:solidFill>
                <a:schemeClr val="tx1"/>
              </a:solidFill>
              <a:latin typeface="Garamond" panose="02020404030301010803" pitchFamily="18" charset="0"/>
            </a:endParaRPr>
          </a:p>
          <a:p>
            <a:endParaRPr lang="en-US" sz="3319">
              <a:solidFill>
                <a:schemeClr val="tx1"/>
              </a:solidFill>
              <a:latin typeface="Garamond" panose="02020404030301010803" pitchFamily="18" charset="0"/>
            </a:endParaRPr>
          </a:p>
          <a:p>
            <a:endParaRPr lang="en-US" sz="3319">
              <a:solidFill>
                <a:schemeClr val="tx1"/>
              </a:solidFill>
              <a:latin typeface="Garamond" panose="02020404030301010803" pitchFamily="18" charset="0"/>
            </a:endParaRPr>
          </a:p>
        </p:txBody>
      </p:sp>
      <p:sp>
        <p:nvSpPr>
          <p:cNvPr id="20" name="Rounded Rectangle 19">
            <a:extLst>
              <a:ext uri="{FF2B5EF4-FFF2-40B4-BE49-F238E27FC236}">
                <a16:creationId xmlns:a16="http://schemas.microsoft.com/office/drawing/2014/main" id="{AE2DF76D-9E58-F94B-9338-69907C0601EE}"/>
              </a:ext>
            </a:extLst>
          </p:cNvPr>
          <p:cNvSpPr/>
          <p:nvPr/>
        </p:nvSpPr>
        <p:spPr>
          <a:xfrm>
            <a:off x="15971972" y="15464630"/>
            <a:ext cx="11921067" cy="15320169"/>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2987">
              <a:solidFill>
                <a:schemeClr val="tx1"/>
              </a:solidFill>
              <a:latin typeface="Garamond" panose="02020404030301010803" pitchFamily="18" charset="0"/>
            </a:endParaRPr>
          </a:p>
          <a:p>
            <a:endParaRPr lang="en-US" sz="2987">
              <a:solidFill>
                <a:schemeClr val="tx1"/>
              </a:solidFill>
              <a:latin typeface="Garamond" panose="02020404030301010803" pitchFamily="18" charset="0"/>
            </a:endParaRPr>
          </a:p>
          <a:p>
            <a:endParaRPr lang="en-US" sz="2987">
              <a:solidFill>
                <a:schemeClr val="tx1"/>
              </a:solidFill>
              <a:latin typeface="Garamond" panose="02020404030301010803" pitchFamily="18" charset="0"/>
            </a:endParaRPr>
          </a:p>
          <a:p>
            <a:endParaRPr lang="en-US" sz="3200">
              <a:solidFill>
                <a:schemeClr val="tx1"/>
              </a:solidFill>
              <a:latin typeface="Garamond" panose="02020404030301010803" pitchFamily="18" charset="0"/>
            </a:endParaRPr>
          </a:p>
          <a:p>
            <a:endParaRPr lang="en-US" sz="3793">
              <a:solidFill>
                <a:schemeClr val="tx1"/>
              </a:solidFill>
              <a:latin typeface="Garamond" panose="02020404030301010803" pitchFamily="18" charset="0"/>
            </a:endParaRPr>
          </a:p>
          <a:p>
            <a:pPr marL="338666" indent="-338666">
              <a:buFont typeface="Arial" panose="020B0604020202020204" pitchFamily="34" charset="0"/>
              <a:buChar char="•"/>
            </a:pPr>
            <a:endParaRPr lang="en-US" sz="3793">
              <a:latin typeface="Garamond" panose="02020404030301010803" pitchFamily="18" charset="0"/>
            </a:endParaRPr>
          </a:p>
        </p:txBody>
      </p:sp>
      <p:sp>
        <p:nvSpPr>
          <p:cNvPr id="23" name="Rounded Rectangle 22">
            <a:extLst>
              <a:ext uri="{FF2B5EF4-FFF2-40B4-BE49-F238E27FC236}">
                <a16:creationId xmlns:a16="http://schemas.microsoft.com/office/drawing/2014/main" id="{69C88FA8-0753-BD4D-A3D1-F108742E4DAC}"/>
              </a:ext>
            </a:extLst>
          </p:cNvPr>
          <p:cNvSpPr/>
          <p:nvPr/>
        </p:nvSpPr>
        <p:spPr>
          <a:xfrm>
            <a:off x="6619985" y="7757607"/>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a:solidFill>
                  <a:schemeClr val="bg1"/>
                </a:solidFill>
                <a:latin typeface="Benton Sans" panose="02000504020000020004" pitchFamily="2" charset="77"/>
              </a:rPr>
              <a:t>Abstract</a:t>
            </a:r>
          </a:p>
        </p:txBody>
      </p:sp>
      <p:sp>
        <p:nvSpPr>
          <p:cNvPr id="24" name="Rounded Rectangle 23">
            <a:extLst>
              <a:ext uri="{FF2B5EF4-FFF2-40B4-BE49-F238E27FC236}">
                <a16:creationId xmlns:a16="http://schemas.microsoft.com/office/drawing/2014/main" id="{D10AC6E5-F907-3742-BE0C-43E430D5D01F}"/>
              </a:ext>
            </a:extLst>
          </p:cNvPr>
          <p:cNvSpPr/>
          <p:nvPr/>
        </p:nvSpPr>
        <p:spPr>
          <a:xfrm>
            <a:off x="6684772" y="16089228"/>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a:solidFill>
                  <a:schemeClr val="bg1"/>
                </a:solidFill>
                <a:latin typeface="Benton Sans" panose="02000504020000020004" pitchFamily="2" charset="77"/>
              </a:rPr>
              <a:t>Introduction</a:t>
            </a:r>
          </a:p>
        </p:txBody>
      </p:sp>
      <p:sp>
        <p:nvSpPr>
          <p:cNvPr id="25" name="Rounded Rectangle 24">
            <a:extLst>
              <a:ext uri="{FF2B5EF4-FFF2-40B4-BE49-F238E27FC236}">
                <a16:creationId xmlns:a16="http://schemas.microsoft.com/office/drawing/2014/main" id="{51379547-A170-7740-89D0-76C2146A7F28}"/>
              </a:ext>
            </a:extLst>
          </p:cNvPr>
          <p:cNvSpPr/>
          <p:nvPr/>
        </p:nvSpPr>
        <p:spPr>
          <a:xfrm>
            <a:off x="19236267" y="8098404"/>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a:solidFill>
                  <a:schemeClr val="bg1"/>
                </a:solidFill>
                <a:latin typeface="Benton Sans" panose="02000504020000020004" pitchFamily="2" charset="77"/>
              </a:rPr>
              <a:t>Methods</a:t>
            </a:r>
          </a:p>
        </p:txBody>
      </p:sp>
      <p:sp>
        <p:nvSpPr>
          <p:cNvPr id="26" name="Rounded Rectangle 25">
            <a:extLst>
              <a:ext uri="{FF2B5EF4-FFF2-40B4-BE49-F238E27FC236}">
                <a16:creationId xmlns:a16="http://schemas.microsoft.com/office/drawing/2014/main" id="{D010AE68-B05A-3F44-8362-9EA1E225A25A}"/>
              </a:ext>
            </a:extLst>
          </p:cNvPr>
          <p:cNvSpPr/>
          <p:nvPr/>
        </p:nvSpPr>
        <p:spPr>
          <a:xfrm>
            <a:off x="19253200" y="16089228"/>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a:solidFill>
                  <a:schemeClr val="bg1"/>
                </a:solidFill>
                <a:latin typeface="Benton Sans" panose="02000504020000020004" pitchFamily="2" charset="77"/>
              </a:rPr>
              <a:t>Results</a:t>
            </a:r>
          </a:p>
        </p:txBody>
      </p:sp>
      <p:sp>
        <p:nvSpPr>
          <p:cNvPr id="27" name="Rounded Rectangle 26">
            <a:extLst>
              <a:ext uri="{FF2B5EF4-FFF2-40B4-BE49-F238E27FC236}">
                <a16:creationId xmlns:a16="http://schemas.microsoft.com/office/drawing/2014/main" id="{46DD85E0-B9A7-594E-B581-0EAC11DD9AAE}"/>
              </a:ext>
            </a:extLst>
          </p:cNvPr>
          <p:cNvSpPr/>
          <p:nvPr/>
        </p:nvSpPr>
        <p:spPr>
          <a:xfrm>
            <a:off x="31957103" y="8105567"/>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a:solidFill>
                  <a:schemeClr val="bg1"/>
                </a:solidFill>
                <a:latin typeface="Benton Sans" panose="02000504020000020004" pitchFamily="2" charset="77"/>
              </a:rPr>
              <a:t>Discussion</a:t>
            </a:r>
          </a:p>
        </p:txBody>
      </p:sp>
      <p:sp>
        <p:nvSpPr>
          <p:cNvPr id="28" name="Rounded Rectangle 27">
            <a:extLst>
              <a:ext uri="{FF2B5EF4-FFF2-40B4-BE49-F238E27FC236}">
                <a16:creationId xmlns:a16="http://schemas.microsoft.com/office/drawing/2014/main" id="{4A869A2D-37A8-AB43-BB41-7A677DDBC28B}"/>
              </a:ext>
            </a:extLst>
          </p:cNvPr>
          <p:cNvSpPr/>
          <p:nvPr/>
        </p:nvSpPr>
        <p:spPr>
          <a:xfrm>
            <a:off x="31957103" y="22761084"/>
            <a:ext cx="5418667" cy="1083733"/>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519">
                <a:solidFill>
                  <a:schemeClr val="bg1"/>
                </a:solidFill>
                <a:latin typeface="Benton Sans" panose="02000504020000020004" pitchFamily="2" charset="77"/>
              </a:rPr>
              <a:t>Conclusion</a:t>
            </a:r>
          </a:p>
        </p:txBody>
      </p:sp>
      <p:sp>
        <p:nvSpPr>
          <p:cNvPr id="32" name="Rectangle 31">
            <a:extLst>
              <a:ext uri="{FF2B5EF4-FFF2-40B4-BE49-F238E27FC236}">
                <a16:creationId xmlns:a16="http://schemas.microsoft.com/office/drawing/2014/main" id="{A2D30AF2-838F-8E41-9442-70B96338018C}"/>
              </a:ext>
            </a:extLst>
          </p:cNvPr>
          <p:cNvSpPr/>
          <p:nvPr/>
        </p:nvSpPr>
        <p:spPr>
          <a:xfrm>
            <a:off x="3402652" y="8878211"/>
            <a:ext cx="11921067" cy="6555641"/>
          </a:xfrm>
          <a:prstGeom prst="rect">
            <a:avLst/>
          </a:prstGeom>
        </p:spPr>
        <p:txBody>
          <a:bodyPr wrap="square">
            <a:spAutoFit/>
          </a:bodyPr>
          <a:lstStyle/>
          <a:p>
            <a:r>
              <a:rPr lang="en-US" sz="2800">
                <a:latin typeface="Garamond" panose="02020404030301010803" pitchFamily="18" charset="0"/>
              </a:rPr>
              <a:t>	With a significant casualty count every year, sickle cell disease is an issue that is taking the lives of many people around the globe. Hence, understanding the molecular structure and experimenting with different methods of treatment could eventually end the suffering of millions. Sickle cell disease causes red blood cells to take the shape of a crescent moon due to the production of abnormal hemoglobin molecules. It mostly affects the areas in and around Africa, the Middle East, Southeastern Asia, and the Mediterranean areas. The goal of my research is to inform and spread awareness about sickle cell disease. I am conducting an in-depth literature review, and I intend to search for and combine information from credible sources that discuss sickle cell disease. Some of such credible databases include the National Library of Medicine, Science Direct, and Radiological Society of North America. A 3D printed model of the gene will be included. I expect my research to spread awareness of how deadly sickle cell disease is and hopefully inspire organizations to conduct more in-depth research and experimentation regarding the treatment of sickle cell disease in affected populations. </a:t>
            </a:r>
          </a:p>
        </p:txBody>
      </p:sp>
      <p:sp>
        <p:nvSpPr>
          <p:cNvPr id="40" name="Rectangle 39">
            <a:extLst>
              <a:ext uri="{FF2B5EF4-FFF2-40B4-BE49-F238E27FC236}">
                <a16:creationId xmlns:a16="http://schemas.microsoft.com/office/drawing/2014/main" id="{8FC5FA3B-B81A-1D4C-9E6D-07E725A1C95E}"/>
              </a:ext>
            </a:extLst>
          </p:cNvPr>
          <p:cNvSpPr/>
          <p:nvPr/>
        </p:nvSpPr>
        <p:spPr>
          <a:xfrm>
            <a:off x="29338082" y="24064227"/>
            <a:ext cx="10656711" cy="6527813"/>
          </a:xfrm>
          <a:prstGeom prst="rect">
            <a:avLst/>
          </a:prstGeom>
        </p:spPr>
        <p:txBody>
          <a:bodyPr wrap="square">
            <a:spAutoFit/>
          </a:bodyPr>
          <a:lstStyle/>
          <a:p>
            <a:pPr indent="-541866"/>
            <a:r>
              <a:rPr lang="en-US" sz="2987">
                <a:latin typeface="Garamond" panose="02020404030301010803" pitchFamily="18" charset="0"/>
              </a:rPr>
              <a:t>Sickle cell disease is a lifelong blood disorder that can cause pain, anemia, and damage to many organs, but good care can make a big difference in people’s lives. It is caused by a change in the hemoglobin gene that leads to sickle‑shaped red blood cells, which can block blood vessels and reduce oxygen to tissues over time. This can lead to serious problems with the heart, lungs, brain, kidneys, and other organs, and can shorten life expectancy. However, early diagnosis, preventive care with vaccines and antibiotics, and regular follow‑up visits help prevent many severe complications. Medicines like hydroxyurea, blood transfusions, and newer treatments can reduce pain episodes and hospital visits, and some transplants or gene‑based therapies may offer a possible cure for selected patients. By improving access to these treatments and reducing barriers to care, people with sickle cell disease can have longer, healthier, and more active lives.</a:t>
            </a:r>
          </a:p>
        </p:txBody>
      </p:sp>
      <p:pic>
        <p:nvPicPr>
          <p:cNvPr id="4" name="Picture 3">
            <a:extLst>
              <a:ext uri="{FF2B5EF4-FFF2-40B4-BE49-F238E27FC236}">
                <a16:creationId xmlns:a16="http://schemas.microsoft.com/office/drawing/2014/main" id="{1F338688-6A98-FFB3-D18C-BDADAA5A076C}"/>
              </a:ext>
            </a:extLst>
          </p:cNvPr>
          <p:cNvPicPr>
            <a:picLocks noChangeAspect="1"/>
          </p:cNvPicPr>
          <p:nvPr/>
        </p:nvPicPr>
        <p:blipFill>
          <a:blip r:embed="rId2"/>
          <a:stretch>
            <a:fillRect/>
          </a:stretch>
        </p:blipFill>
        <p:spPr>
          <a:xfrm>
            <a:off x="5701195" y="870731"/>
            <a:ext cx="6903511" cy="6903511"/>
          </a:xfrm>
          <a:prstGeom prst="rect">
            <a:avLst/>
          </a:prstGeom>
        </p:spPr>
      </p:pic>
      <p:pic>
        <p:nvPicPr>
          <p:cNvPr id="5" name="Picture 4">
            <a:extLst>
              <a:ext uri="{FF2B5EF4-FFF2-40B4-BE49-F238E27FC236}">
                <a16:creationId xmlns:a16="http://schemas.microsoft.com/office/drawing/2014/main" id="{11DFE69A-57AA-B4F1-6CCB-B6FAB1FD7713}"/>
              </a:ext>
            </a:extLst>
          </p:cNvPr>
          <p:cNvPicPr>
            <a:picLocks noChangeAspect="1"/>
          </p:cNvPicPr>
          <p:nvPr/>
        </p:nvPicPr>
        <p:blipFill>
          <a:blip r:embed="rId2"/>
          <a:stretch>
            <a:fillRect/>
          </a:stretch>
        </p:blipFill>
        <p:spPr>
          <a:xfrm>
            <a:off x="31210390" y="870731"/>
            <a:ext cx="6903511" cy="6903511"/>
          </a:xfrm>
          <a:prstGeom prst="rect">
            <a:avLst/>
          </a:prstGeom>
        </p:spPr>
      </p:pic>
      <p:sp>
        <p:nvSpPr>
          <p:cNvPr id="2" name="TextBox 1">
            <a:extLst>
              <a:ext uri="{FF2B5EF4-FFF2-40B4-BE49-F238E27FC236}">
                <a16:creationId xmlns:a16="http://schemas.microsoft.com/office/drawing/2014/main" id="{51B1FEBC-504A-97DE-E870-874DB9844A1F}"/>
              </a:ext>
            </a:extLst>
          </p:cNvPr>
          <p:cNvSpPr txBox="1"/>
          <p:nvPr/>
        </p:nvSpPr>
        <p:spPr>
          <a:xfrm>
            <a:off x="3896409" y="17610797"/>
            <a:ext cx="11394604" cy="11418510"/>
          </a:xfrm>
          <a:prstGeom prst="rect">
            <a:avLst/>
          </a:prstGeom>
          <a:noFill/>
        </p:spPr>
        <p:txBody>
          <a:bodyPr wrap="square" rtlCol="0">
            <a:spAutoFit/>
          </a:bodyPr>
          <a:lstStyle/>
          <a:p>
            <a:r>
              <a:rPr lang="en-US" sz="3200">
                <a:latin typeface="Garamond" panose="02020404030301010803" pitchFamily="18" charset="0"/>
              </a:rPr>
              <a:t>	Sickle cell disease (SCD) is an inherited blood disorder that causes long‑lasting anemia, sudden pain episodes, and damage to many organs in the body. It is caused by a mutation in the gene that produces hemoglobin, the protein in red blood cells that carries oxygen. This mutation leads to the production of hemoglobin S instead of normal hemoglobin. Sickle cell disease affects millions of people globally, specifically people of African, Mediterranean, South Asia, and Middle Eastern descents. In SCD, the red blood cells become hard and sickle‑shaped, which makes them break down more easily and block small blood vessels, leading to inflammation, poor blood flow, and blood clots. This can harm critical organs, causing problems such as excruciating pain, stroke, chest problems, kidney disease, and a higher risk of infection. Repeated blockages can greatly affect a person’s quality of life. Although treatments have improved, sickle cell disease remains an enormous health challenge. New medications and gene-based therapies offer hope for better management and cures, but access and funding remain a challenge. Treatments like vaccines, antibiotics, pain control, blood transfusions, and medicines such as hydroxyurea have improved care, and newer options like gene‑based therapies are starting to change the outlook for some patients. This poster brings together recent information on how SCD works, how it affects the body, patient outcomes, and current and emerging treatments to help guide better care and future research.</a:t>
            </a:r>
          </a:p>
        </p:txBody>
      </p:sp>
      <p:sp>
        <p:nvSpPr>
          <p:cNvPr id="12" name="TextBox 11">
            <a:extLst>
              <a:ext uri="{FF2B5EF4-FFF2-40B4-BE49-F238E27FC236}">
                <a16:creationId xmlns:a16="http://schemas.microsoft.com/office/drawing/2014/main" id="{B5603BAC-B116-FC06-8D9A-6C1DFA490240}"/>
              </a:ext>
            </a:extLst>
          </p:cNvPr>
          <p:cNvSpPr txBox="1"/>
          <p:nvPr/>
        </p:nvSpPr>
        <p:spPr>
          <a:xfrm>
            <a:off x="16169591" y="17373600"/>
            <a:ext cx="11395484" cy="9941183"/>
          </a:xfrm>
          <a:prstGeom prst="rect">
            <a:avLst/>
          </a:prstGeom>
          <a:noFill/>
        </p:spPr>
        <p:txBody>
          <a:bodyPr wrap="square" rtlCol="0">
            <a:spAutoFit/>
          </a:bodyPr>
          <a:lstStyle/>
          <a:p>
            <a:pPr marL="609585" indent="-609585">
              <a:buFont typeface="Arial" panose="020B0604020202020204" pitchFamily="34" charset="0"/>
              <a:buChar char="•"/>
            </a:pPr>
            <a:r>
              <a:rPr lang="en-US" sz="3200">
                <a:latin typeface="Garamond" panose="02020404030301010803" pitchFamily="18" charset="0"/>
              </a:rPr>
              <a:t>Sickle cell disease mutate red blood cells to become sickle-shaped and become stiff which cause them to break easy and block small blood vessels</a:t>
            </a:r>
          </a:p>
          <a:p>
            <a:pPr marL="609585" indent="-609585">
              <a:buFont typeface="Arial" panose="020B0604020202020204" pitchFamily="34" charset="0"/>
              <a:buChar char="•"/>
            </a:pPr>
            <a:r>
              <a:rPr lang="en-US" sz="3200">
                <a:latin typeface="Garamond" panose="02020404030301010803" pitchFamily="18" charset="0"/>
              </a:rPr>
              <a:t>These changes cause anemia, extreme pain, and damage to organs, including the brain, heart, lungs, kidneys, and other essential organs</a:t>
            </a:r>
          </a:p>
          <a:p>
            <a:pPr marL="609585" indent="-609585">
              <a:buFont typeface="Arial" panose="020B0604020202020204" pitchFamily="34" charset="0"/>
              <a:buChar char="•"/>
            </a:pPr>
            <a:r>
              <a:rPr lang="en-US" sz="3200">
                <a:latin typeface="Garamond" panose="02020404030301010803" pitchFamily="18" charset="0"/>
              </a:rPr>
              <a:t>People with sickle cell disease have higher rates of lung and heart problem, such as breathing problems and heart enlargement, which are linked to low survival</a:t>
            </a:r>
          </a:p>
          <a:p>
            <a:pPr marL="609585" indent="-609585">
              <a:buFont typeface="Arial" panose="020B0604020202020204" pitchFamily="34" charset="0"/>
              <a:buChar char="•"/>
            </a:pPr>
            <a:r>
              <a:rPr lang="en-US" sz="3200">
                <a:latin typeface="Garamond" panose="02020404030301010803" pitchFamily="18" charset="0"/>
              </a:rPr>
              <a:t>Adults and children with sickle cell disease are at higher risk for serious infections, especially germs like Streptococcus pneumoniae</a:t>
            </a:r>
          </a:p>
          <a:p>
            <a:pPr marL="609585" indent="-609585">
              <a:buFont typeface="Arial" panose="020B0604020202020204" pitchFamily="34" charset="0"/>
              <a:buChar char="•"/>
            </a:pPr>
            <a:r>
              <a:rPr lang="en-US" sz="3200">
                <a:latin typeface="Garamond" panose="02020404030301010803" pitchFamily="18" charset="0"/>
              </a:rPr>
              <a:t>Improvement in treatment methods have increased the outcomes of sickle cell diseased patients but their life expectancy is still shorter than ‘normal’ people</a:t>
            </a:r>
          </a:p>
          <a:p>
            <a:pPr marL="609585" indent="-609585">
              <a:buFont typeface="Arial" panose="020B0604020202020204" pitchFamily="34" charset="0"/>
              <a:buChar char="•"/>
            </a:pPr>
            <a:r>
              <a:rPr lang="en-US" sz="3200">
                <a:latin typeface="Garamond" panose="02020404030301010803" pitchFamily="18" charset="0"/>
              </a:rPr>
              <a:t>Treatments such as vaccines, newborn screening, and antibiotics have attributed to this improvement</a:t>
            </a:r>
          </a:p>
          <a:p>
            <a:pPr marL="609585" indent="-609585">
              <a:buFont typeface="Arial" panose="020B0604020202020204" pitchFamily="34" charset="0"/>
              <a:buChar char="•"/>
            </a:pPr>
            <a:r>
              <a:rPr lang="en-US" sz="3200">
                <a:latin typeface="Garamond" panose="02020404030301010803" pitchFamily="18" charset="0"/>
              </a:rPr>
              <a:t>For example: hydroxyurea, an oral drug, can reduce pain and lung problems, while new gene therapies and bone marrow transplant offer a cure for some patients, though they are not widely available.</a:t>
            </a:r>
          </a:p>
          <a:p>
            <a:pPr marL="609585" indent="-609585">
              <a:buFont typeface="Arial" panose="020B0604020202020204" pitchFamily="34" charset="0"/>
              <a:buChar char="•"/>
            </a:pPr>
            <a:endParaRPr lang="en-US" sz="3200">
              <a:latin typeface="Garamond" panose="02020404030301010803" pitchFamily="18" charset="0"/>
            </a:endParaRPr>
          </a:p>
        </p:txBody>
      </p:sp>
      <p:pic>
        <p:nvPicPr>
          <p:cNvPr id="16" name="Picture 15">
            <a:extLst>
              <a:ext uri="{FF2B5EF4-FFF2-40B4-BE49-F238E27FC236}">
                <a16:creationId xmlns:a16="http://schemas.microsoft.com/office/drawing/2014/main" id="{8E96BBA4-F623-CB5A-D661-CEA9256422D5}"/>
              </a:ext>
            </a:extLst>
          </p:cNvPr>
          <p:cNvPicPr>
            <a:picLocks noChangeAspect="1"/>
          </p:cNvPicPr>
          <p:nvPr/>
        </p:nvPicPr>
        <p:blipFill>
          <a:blip r:embed="rId3"/>
          <a:stretch>
            <a:fillRect/>
          </a:stretch>
        </p:blipFill>
        <p:spPr>
          <a:xfrm>
            <a:off x="17576801" y="27979778"/>
            <a:ext cx="4915388" cy="2663247"/>
          </a:xfrm>
          <a:prstGeom prst="rect">
            <a:avLst/>
          </a:prstGeom>
        </p:spPr>
      </p:pic>
      <p:sp>
        <p:nvSpPr>
          <p:cNvPr id="21" name="TextBox 20">
            <a:extLst>
              <a:ext uri="{FF2B5EF4-FFF2-40B4-BE49-F238E27FC236}">
                <a16:creationId xmlns:a16="http://schemas.microsoft.com/office/drawing/2014/main" id="{B555AB03-483A-B914-2A0B-3A482CB18030}"/>
              </a:ext>
            </a:extLst>
          </p:cNvPr>
          <p:cNvSpPr txBox="1"/>
          <p:nvPr/>
        </p:nvSpPr>
        <p:spPr>
          <a:xfrm>
            <a:off x="19812000" y="27079659"/>
            <a:ext cx="5134117" cy="913199"/>
          </a:xfrm>
          <a:prstGeom prst="rect">
            <a:avLst/>
          </a:prstGeom>
          <a:noFill/>
        </p:spPr>
        <p:txBody>
          <a:bodyPr wrap="square" rtlCol="0">
            <a:spAutoFit/>
          </a:bodyPr>
          <a:lstStyle/>
          <a:p>
            <a:pPr algn="ctr"/>
            <a:r>
              <a:rPr lang="en-US" sz="2667" b="1">
                <a:latin typeface="Garamond" panose="02020404030301010803" pitchFamily="18" charset="0"/>
              </a:rPr>
              <a:t>Overlap of Wild Type (WT) and Mutated</a:t>
            </a:r>
          </a:p>
        </p:txBody>
      </p:sp>
      <p:sp>
        <p:nvSpPr>
          <p:cNvPr id="22" name="TextBox 21">
            <a:extLst>
              <a:ext uri="{FF2B5EF4-FFF2-40B4-BE49-F238E27FC236}">
                <a16:creationId xmlns:a16="http://schemas.microsoft.com/office/drawing/2014/main" id="{38093091-DD08-95D6-27DA-6AAFC94BE23A}"/>
              </a:ext>
            </a:extLst>
          </p:cNvPr>
          <p:cNvSpPr txBox="1"/>
          <p:nvPr/>
        </p:nvSpPr>
        <p:spPr>
          <a:xfrm>
            <a:off x="23195676" y="28449626"/>
            <a:ext cx="3993875" cy="1643527"/>
          </a:xfrm>
          <a:prstGeom prst="rect">
            <a:avLst/>
          </a:prstGeom>
          <a:noFill/>
        </p:spPr>
        <p:txBody>
          <a:bodyPr wrap="square" rtlCol="0">
            <a:spAutoFit/>
          </a:bodyPr>
          <a:lstStyle/>
          <a:p>
            <a:r>
              <a:rPr lang="en-US" sz="3360">
                <a:latin typeface="Garamond" panose="02020404030301010803" pitchFamily="18" charset="0"/>
              </a:rPr>
              <a:t>WT: purple and green</a:t>
            </a:r>
          </a:p>
          <a:p>
            <a:r>
              <a:rPr lang="en-US" sz="3360">
                <a:latin typeface="Garamond" panose="02020404030301010803" pitchFamily="18" charset="0"/>
              </a:rPr>
              <a:t>Mutated: light blue and blue </a:t>
            </a:r>
          </a:p>
        </p:txBody>
      </p:sp>
      <p:sp>
        <p:nvSpPr>
          <p:cNvPr id="7" name="TextBox 6">
            <a:extLst>
              <a:ext uri="{FF2B5EF4-FFF2-40B4-BE49-F238E27FC236}">
                <a16:creationId xmlns:a16="http://schemas.microsoft.com/office/drawing/2014/main" id="{E29742A3-97E6-CD26-10EC-1909BEC32071}"/>
              </a:ext>
            </a:extLst>
          </p:cNvPr>
          <p:cNvSpPr txBox="1"/>
          <p:nvPr/>
        </p:nvSpPr>
        <p:spPr>
          <a:xfrm>
            <a:off x="29057600" y="9285646"/>
            <a:ext cx="11176000" cy="12157174"/>
          </a:xfrm>
          <a:prstGeom prst="rect">
            <a:avLst/>
          </a:prstGeom>
          <a:noFill/>
        </p:spPr>
        <p:txBody>
          <a:bodyPr wrap="square" rtlCol="0">
            <a:spAutoFit/>
          </a:bodyPr>
          <a:lstStyle/>
          <a:p>
            <a:r>
              <a:rPr lang="en-US" sz="2800">
                <a:latin typeface="Garamond" panose="02020404030301010803" pitchFamily="18" charset="0"/>
              </a:rPr>
              <a:t>Sickle cell disease is a complex blood disorder that affects the whole body, not just the red blood cells. It is caused by a change in the gene that makes hemoglobin, the protein that carries oxygen in red blood cells. This change makes the cells hard, sticky, and sickle‑shaped, especially when oxygen levels are low. These sickle cells can block small blood vessels and reduce the delivery of oxygen, which over time damages the heart, lungs, brain, kidneys, bones, and other organs. Because of this, people with sickle cell disease often have repeated pain episodes, severe anemia, tiredness, shortness of breath, and a higher risk of serious infections. Early and regular care can greatly improve health outcomes. Newborn screening helps find sickle cell disease early so that babies can start vaccines, antibiotics, and regular checkups to prevent severe infections and catch problems sooner. Education for patients and families about hydration, pain management, and when to seek emergency care is also very important. Medicines such as hydroxyurea can raise fetal hemoglobin levels, making red blood cells less likely to sickle and reducing pain episodes and lung problems. Blood transfusions may be used to prevent stroke or treat severe anemia, and newer medicines can help improve blood flow or reduce sickling. More intensive treatments, like bone marrow or stem cell transplants and gene‑based therapies, can offer a possible cure for some people, but they are not widely available and come with risks. Many patients still face barriers such as limited access to specialists, incomplete vaccination, and long waits for pain treatment in clinics or emergency departments. Social and economic challenges, including lack of insurance, transportation difficulties, and stigma or bias in health care settings, can further limit access to consistent, high‑quality care. To truly improve outcomes, health systems must focus on early diagnosis, strong preventive care, better access to proven treatments, and efforts to reduce these barriers so that people with sickle cell disease can live longer, healthier lives.</a:t>
            </a:r>
          </a:p>
        </p:txBody>
      </p:sp>
    </p:spTree>
    <p:extLst>
      <p:ext uri="{BB962C8B-B14F-4D97-AF65-F5344CB8AC3E}">
        <p14:creationId xmlns:p14="http://schemas.microsoft.com/office/powerpoint/2010/main" val="413147931"/>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a36450eb-db06-42a7-8d1b-026719f701e3}" enabled="0" method="" siteId="{a36450eb-db06-42a7-8d1b-026719f701e3}" removed="1"/>
</clbl:labelList>
</file>

<file path=docProps/app.xml><?xml version="1.0" encoding="utf-8"?>
<Properties xmlns="http://schemas.openxmlformats.org/officeDocument/2006/extended-properties" xmlns:vt="http://schemas.openxmlformats.org/officeDocument/2006/docPropsVTypes">
  <Template>Office 2013 - 2022 Theme</Template>
  <TotalTime>0</TotalTime>
  <Words>1348</Words>
  <Application>Microsoft Office PowerPoint</Application>
  <PresentationFormat>Custom</PresentationFormat>
  <Paragraphs>34</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Aptos</vt:lpstr>
      <vt:lpstr>Arial</vt:lpstr>
      <vt:lpstr>Benton Sans</vt:lpstr>
      <vt:lpstr>Calibri</vt:lpstr>
      <vt:lpstr>Calibri Light</vt:lpstr>
      <vt:lpstr>Garamond</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Tyler Towne</dc:creator>
  <cp:lastModifiedBy>Madisyn Flammia</cp:lastModifiedBy>
  <cp:revision>2</cp:revision>
  <cp:lastPrinted>2020-02-13T23:31:38Z</cp:lastPrinted>
  <dcterms:created xsi:type="dcterms:W3CDTF">2020-02-13T23:22:33Z</dcterms:created>
  <dcterms:modified xsi:type="dcterms:W3CDTF">2026-03-23T13:28:12Z</dcterms:modified>
</cp:coreProperties>
</file>